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323"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20" r:id="rId54"/>
    <p:sldId id="335" r:id="rId55"/>
    <p:sldId id="332" r:id="rId56"/>
    <p:sldId id="336" r:id="rId57"/>
    <p:sldId id="337" r:id="rId58"/>
    <p:sldId id="338" r:id="rId59"/>
    <p:sldId id="339" r:id="rId60"/>
    <p:sldId id="34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8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7789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6790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3999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2066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EAA2EC-BF59-4DF2-9FD7-8D4858DD92F3}"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252362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AA2EC-BF59-4DF2-9FD7-8D4858DD92F3}"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11213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AA2EC-BF59-4DF2-9FD7-8D4858DD92F3}" type="datetimeFigureOut">
              <a:rPr lang="en-US" smtClean="0"/>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13931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AA2EC-BF59-4DF2-9FD7-8D4858DD92F3}" type="datetimeFigureOut">
              <a:rPr lang="en-US" smtClean="0"/>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6890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AA2EC-BF59-4DF2-9FD7-8D4858DD92F3}" type="datetimeFigureOut">
              <a:rPr lang="en-US" smtClean="0"/>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058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985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345612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AA2EC-BF59-4DF2-9FD7-8D4858DD92F3}" type="datetimeFigureOut">
              <a:rPr lang="en-US" smtClean="0"/>
              <a:t>1/15/2016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86D95-1DD4-49F4-83E4-DA13CC47A32B}" type="slidenum">
              <a:rPr lang="en-US" smtClean="0"/>
              <a:t>‹#›</a:t>
            </a:fld>
            <a:endParaRPr lang="en-US"/>
          </a:p>
        </p:txBody>
      </p:sp>
    </p:spTree>
    <p:extLst>
      <p:ext uri="{BB962C8B-B14F-4D97-AF65-F5344CB8AC3E}">
        <p14:creationId xmlns:p14="http://schemas.microsoft.com/office/powerpoint/2010/main" val="3728966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1" y="762001"/>
            <a:ext cx="8423171" cy="461665"/>
          </a:xfrm>
          <a:prstGeom prst="rect">
            <a:avLst/>
          </a:prstGeom>
          <a:noFill/>
        </p:spPr>
        <p:txBody>
          <a:bodyPr wrap="square" rtlCol="0">
            <a:spAutoFit/>
          </a:bodyPr>
          <a:lstStyle/>
          <a:p>
            <a:r>
              <a:rPr lang="en-US" sz="2400" dirty="0">
                <a:solidFill>
                  <a:prstClr val="black"/>
                </a:solidFill>
              </a:rPr>
              <a:t>Each table group has an “iPad/iPhone microscope</a:t>
            </a: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Tree>
    <p:extLst>
      <p:ext uri="{BB962C8B-B14F-4D97-AF65-F5344CB8AC3E}">
        <p14:creationId xmlns:p14="http://schemas.microsoft.com/office/powerpoint/2010/main" val="2834225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1425363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clip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62439" y="0"/>
            <a:ext cx="3667125" cy="6858000"/>
          </a:xfrm>
          <a:prstGeom prst="rect">
            <a:avLst/>
          </a:prstGeom>
          <a:noFill/>
          <a:ln>
            <a:noFill/>
          </a:ln>
        </p:spPr>
      </p:pic>
    </p:spTree>
    <p:extLst>
      <p:ext uri="{BB962C8B-B14F-4D97-AF65-F5344CB8AC3E}">
        <p14:creationId xmlns:p14="http://schemas.microsoft.com/office/powerpoint/2010/main" val="968311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559060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698183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4068254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aser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225426"/>
            <a:ext cx="9144000" cy="6405563"/>
          </a:xfrm>
          <a:prstGeom prst="rect">
            <a:avLst/>
          </a:prstGeom>
          <a:noFill/>
          <a:ln>
            <a:noFill/>
          </a:ln>
        </p:spPr>
      </p:pic>
    </p:spTree>
    <p:extLst>
      <p:ext uri="{BB962C8B-B14F-4D97-AF65-F5344CB8AC3E}">
        <p14:creationId xmlns:p14="http://schemas.microsoft.com/office/powerpoint/2010/main" val="3882161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76848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301263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41324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58726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smtClean="0"/>
              <a:t>Each group should have a penny</a:t>
            </a:r>
            <a:endParaRPr lang="en-US" dirty="0"/>
          </a:p>
        </p:txBody>
      </p:sp>
      <p:pic>
        <p:nvPicPr>
          <p:cNvPr id="4" name="Picture 3"/>
          <p:cNvPicPr>
            <a:picLocks noChangeAspect="1"/>
          </p:cNvPicPr>
          <p:nvPr/>
        </p:nvPicPr>
        <p:blipFill>
          <a:blip r:embed="rId2"/>
          <a:stretch>
            <a:fillRect/>
          </a:stretch>
        </p:blipFill>
        <p:spPr>
          <a:xfrm>
            <a:off x="4191000" y="2819400"/>
            <a:ext cx="3392646" cy="3202366"/>
          </a:xfrm>
          <a:prstGeom prst="rect">
            <a:avLst/>
          </a:prstGeom>
        </p:spPr>
      </p:pic>
    </p:spTree>
    <p:extLst>
      <p:ext uri="{BB962C8B-B14F-4D97-AF65-F5344CB8AC3E}">
        <p14:creationId xmlns:p14="http://schemas.microsoft.com/office/powerpoint/2010/main" val="1959770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296022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95079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706495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89388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12476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41873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19459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250618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860030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308092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any penny</a:t>
            </a:r>
            <a:endParaRPr lang="en-US" dirty="0"/>
          </a:p>
        </p:txBody>
      </p:sp>
      <p:pic>
        <p:nvPicPr>
          <p:cNvPr id="4" name="Content Placeholder 3"/>
          <p:cNvPicPr>
            <a:picLocks noGrp="1" noChangeAspect="1"/>
          </p:cNvPicPr>
          <p:nvPr>
            <p:ph idx="1"/>
          </p:nvPr>
        </p:nvPicPr>
        <p:blipFill>
          <a:blip r:embed="rId2"/>
          <a:stretch>
            <a:fillRect/>
          </a:stretch>
        </p:blipFill>
        <p:spPr>
          <a:xfrm>
            <a:off x="2557033" y="4276762"/>
            <a:ext cx="2133600" cy="2133600"/>
          </a:xfrm>
          <a:prstGeom prst="rect">
            <a:avLst/>
          </a:prstGeom>
        </p:spPr>
      </p:pic>
      <p:pic>
        <p:nvPicPr>
          <p:cNvPr id="5" name="Picture 4"/>
          <p:cNvPicPr>
            <a:picLocks noChangeAspect="1"/>
          </p:cNvPicPr>
          <p:nvPr/>
        </p:nvPicPr>
        <p:blipFill>
          <a:blip r:embed="rId3"/>
          <a:stretch>
            <a:fillRect/>
          </a:stretch>
        </p:blipFill>
        <p:spPr>
          <a:xfrm>
            <a:off x="4692908" y="1484658"/>
            <a:ext cx="2806184" cy="2819400"/>
          </a:xfrm>
          <a:prstGeom prst="rect">
            <a:avLst/>
          </a:prstGeom>
        </p:spPr>
      </p:pic>
      <p:pic>
        <p:nvPicPr>
          <p:cNvPr id="6" name="Picture 5"/>
          <p:cNvPicPr>
            <a:picLocks noChangeAspect="1"/>
          </p:cNvPicPr>
          <p:nvPr/>
        </p:nvPicPr>
        <p:blipFill>
          <a:blip r:embed="rId4"/>
          <a:stretch>
            <a:fillRect/>
          </a:stretch>
        </p:blipFill>
        <p:spPr>
          <a:xfrm>
            <a:off x="7391401" y="4313157"/>
            <a:ext cx="2215677" cy="2215677"/>
          </a:xfrm>
          <a:prstGeom prst="rect">
            <a:avLst/>
          </a:prstGeom>
        </p:spPr>
      </p:pic>
    </p:spTree>
    <p:extLst>
      <p:ext uri="{BB962C8B-B14F-4D97-AF65-F5344CB8AC3E}">
        <p14:creationId xmlns:p14="http://schemas.microsoft.com/office/powerpoint/2010/main" val="3171615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
        <p:nvSpPr>
          <p:cNvPr id="4" name="TextBox 3"/>
          <p:cNvSpPr txBox="1"/>
          <p:nvPr/>
        </p:nvSpPr>
        <p:spPr>
          <a:xfrm>
            <a:off x="1447800" y="736600"/>
            <a:ext cx="8544327" cy="646331"/>
          </a:xfrm>
          <a:prstGeom prst="rect">
            <a:avLst/>
          </a:prstGeom>
          <a:noFill/>
        </p:spPr>
        <p:txBody>
          <a:bodyPr wrap="none" rtlCol="0">
            <a:spAutoFit/>
          </a:bodyPr>
          <a:lstStyle/>
          <a:p>
            <a:r>
              <a:rPr lang="en-US" sz="3600" b="1" dirty="0" smtClean="0"/>
              <a:t>Time to look at some Salt and </a:t>
            </a:r>
            <a:r>
              <a:rPr lang="en-US" sz="3600" b="1" dirty="0" smtClean="0"/>
              <a:t>Sugar </a:t>
            </a:r>
            <a:r>
              <a:rPr lang="en-US" sz="3600" b="1" dirty="0"/>
              <a:t>C</a:t>
            </a:r>
            <a:r>
              <a:rPr lang="en-US" sz="3600" b="1" dirty="0" smtClean="0"/>
              <a:t>rystals</a:t>
            </a:r>
            <a:endParaRPr lang="en-US" sz="3600" b="1" dirty="0"/>
          </a:p>
        </p:txBody>
      </p:sp>
    </p:spTree>
    <p:extLst>
      <p:ext uri="{BB962C8B-B14F-4D97-AF65-F5344CB8AC3E}">
        <p14:creationId xmlns:p14="http://schemas.microsoft.com/office/powerpoint/2010/main" val="4007068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969" y="73804"/>
            <a:ext cx="8423171" cy="6001643"/>
          </a:xfrm>
          <a:prstGeom prst="rect">
            <a:avLst/>
          </a:prstGeom>
          <a:noFill/>
        </p:spPr>
        <p:txBody>
          <a:bodyPr wrap="square" rtlCol="0">
            <a:spAutoFit/>
          </a:bodyPr>
          <a:lstStyle/>
          <a:p>
            <a:r>
              <a:rPr lang="en-US" sz="3200" b="1" dirty="0">
                <a:solidFill>
                  <a:prstClr val="black"/>
                </a:solidFill>
              </a:rPr>
              <a:t>Once your group understands how to use the microscope get a small sample of both salt and sugar crystals from the materials table. </a:t>
            </a:r>
          </a:p>
          <a:p>
            <a:endParaRPr lang="en-US" sz="3200" b="1" dirty="0">
              <a:solidFill>
                <a:prstClr val="black"/>
              </a:solidFill>
            </a:endParaRPr>
          </a:p>
          <a:p>
            <a:r>
              <a:rPr lang="en-US" sz="3200" b="1" dirty="0">
                <a:solidFill>
                  <a:prstClr val="black"/>
                </a:solidFill>
              </a:rPr>
              <a:t>Observe each sample under the microscope at low and high power. Record any observations about crystal shape, size, color, transparency and any other properties your team believes might help them identify the substance if you were given an unknown sample.</a:t>
            </a:r>
          </a:p>
          <a:p>
            <a:endParaRPr lang="en-US" sz="3200" b="1" dirty="0">
              <a:solidFill>
                <a:prstClr val="black"/>
              </a:solidFill>
            </a:endParaRPr>
          </a:p>
          <a:p>
            <a:r>
              <a:rPr lang="en-US" sz="3200" b="1" dirty="0">
                <a:solidFill>
                  <a:prstClr val="black"/>
                </a:solidFill>
              </a:rPr>
              <a:t>You can also take pictures to use later.</a:t>
            </a:r>
          </a:p>
        </p:txBody>
      </p:sp>
    </p:spTree>
    <p:extLst>
      <p:ext uri="{BB962C8B-B14F-4D97-AF65-F5344CB8AC3E}">
        <p14:creationId xmlns:p14="http://schemas.microsoft.com/office/powerpoint/2010/main" val="3447936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3829" y="1127204"/>
            <a:ext cx="3797043" cy="3820530"/>
          </a:xfrm>
          <a:prstGeom prst="rect">
            <a:avLst/>
          </a:prstGeom>
        </p:spPr>
      </p:pic>
      <p:pic>
        <p:nvPicPr>
          <p:cNvPr id="4" name="Picture 3" descr="phot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1" y="1127205"/>
            <a:ext cx="2882569" cy="3843425"/>
          </a:xfrm>
          <a:prstGeom prst="rect">
            <a:avLst/>
          </a:prstGeom>
        </p:spPr>
      </p:pic>
    </p:spTree>
    <p:extLst>
      <p:ext uri="{BB962C8B-B14F-4D97-AF65-F5344CB8AC3E}">
        <p14:creationId xmlns:p14="http://schemas.microsoft.com/office/powerpoint/2010/main" val="917834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78594"/>
            <a:ext cx="8423171" cy="6217087"/>
          </a:xfrm>
          <a:prstGeom prst="rect">
            <a:avLst/>
          </a:prstGeom>
          <a:noFill/>
        </p:spPr>
        <p:txBody>
          <a:bodyPr wrap="square" rtlCol="0">
            <a:spAutoFit/>
          </a:bodyPr>
          <a:lstStyle/>
          <a:p>
            <a:r>
              <a:rPr lang="en-US" sz="2200" dirty="0">
                <a:solidFill>
                  <a:prstClr val="black"/>
                </a:solidFill>
              </a:rPr>
              <a:t>After your team has made all the observations they need of the known salt and sugar samples they should return to the materials table to collect a Test Sample. Observe under the microscope. Then select what is in the Test Sample from the choices below.</a:t>
            </a:r>
          </a:p>
          <a:p>
            <a:endParaRPr lang="en-US" sz="2200" dirty="0">
              <a:solidFill>
                <a:prstClr val="black"/>
              </a:solidFill>
            </a:endParaRPr>
          </a:p>
          <a:p>
            <a:r>
              <a:rPr lang="en-US" sz="2200" dirty="0">
                <a:solidFill>
                  <a:prstClr val="black"/>
                </a:solidFill>
              </a:rPr>
              <a:t>The Test Sample is…</a:t>
            </a:r>
          </a:p>
          <a:p>
            <a:endParaRPr lang="en-US" sz="2400" i="1" dirty="0">
              <a:solidFill>
                <a:prstClr val="black"/>
              </a:solidFill>
            </a:endParaRPr>
          </a:p>
          <a:p>
            <a:r>
              <a:rPr lang="en-US" sz="2200" i="1" dirty="0">
                <a:solidFill>
                  <a:prstClr val="black"/>
                </a:solidFill>
              </a:rPr>
              <a:t>A. </a:t>
            </a:r>
            <a:r>
              <a:rPr lang="en-US" sz="2200" i="1" dirty="0" smtClean="0">
                <a:solidFill>
                  <a:prstClr val="black"/>
                </a:solidFill>
              </a:rPr>
              <a:t>Salt </a:t>
            </a:r>
            <a:r>
              <a:rPr lang="en-US" sz="2200" i="1" dirty="0" smtClean="0">
                <a:solidFill>
                  <a:prstClr val="black"/>
                </a:solidFill>
              </a:rPr>
              <a:t>only</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B. </a:t>
            </a:r>
            <a:r>
              <a:rPr lang="en-US" sz="2200" i="1" dirty="0" smtClean="0">
                <a:solidFill>
                  <a:prstClr val="black"/>
                </a:solidFill>
              </a:rPr>
              <a:t>Sugar only</a:t>
            </a:r>
            <a:endParaRPr lang="en-US" sz="2200" i="1" dirty="0">
              <a:solidFill>
                <a:prstClr val="black"/>
              </a:solidFill>
            </a:endParaRPr>
          </a:p>
          <a:p>
            <a:endParaRPr lang="en-US" sz="2200" i="1" dirty="0">
              <a:solidFill>
                <a:prstClr val="black"/>
              </a:solidFill>
            </a:endParaRPr>
          </a:p>
          <a:p>
            <a:r>
              <a:rPr lang="en-US" sz="2200" i="1" dirty="0">
                <a:solidFill>
                  <a:prstClr val="black"/>
                </a:solidFill>
              </a:rPr>
              <a:t>C. </a:t>
            </a:r>
            <a:r>
              <a:rPr lang="en-US" sz="2200" i="1" dirty="0" smtClean="0">
                <a:solidFill>
                  <a:prstClr val="black"/>
                </a:solidFill>
              </a:rPr>
              <a:t>Salt and sugar only (no unknown substance)</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D. </a:t>
            </a:r>
            <a:r>
              <a:rPr lang="en-US" sz="2200" i="1" dirty="0" smtClean="0">
                <a:solidFill>
                  <a:prstClr val="black"/>
                </a:solidFill>
              </a:rPr>
              <a:t>Salt mixed with an unknown substance</a:t>
            </a:r>
            <a:endParaRPr lang="en-US" sz="2200" i="1" dirty="0">
              <a:solidFill>
                <a:prstClr val="black"/>
              </a:solidFill>
            </a:endParaRPr>
          </a:p>
          <a:p>
            <a:endParaRPr lang="en-US" sz="2200" i="1" dirty="0">
              <a:solidFill>
                <a:prstClr val="black"/>
              </a:solidFill>
            </a:endParaRPr>
          </a:p>
          <a:p>
            <a:r>
              <a:rPr lang="en-US" sz="2200" i="1" dirty="0">
                <a:solidFill>
                  <a:prstClr val="black"/>
                </a:solidFill>
              </a:rPr>
              <a:t>E. sugar mixed with an unknown substance</a:t>
            </a:r>
          </a:p>
          <a:p>
            <a:pPr marL="342900" indent="-342900">
              <a:buFont typeface="Arial"/>
              <a:buChar char="•"/>
            </a:pPr>
            <a:endParaRPr lang="en-US" sz="2200" i="1" dirty="0">
              <a:solidFill>
                <a:prstClr val="black"/>
              </a:solidFill>
            </a:endParaRPr>
          </a:p>
          <a:p>
            <a:r>
              <a:rPr lang="en-US" sz="2200" i="1" dirty="0">
                <a:solidFill>
                  <a:prstClr val="black"/>
                </a:solidFill>
              </a:rPr>
              <a:t>F. salt and </a:t>
            </a:r>
            <a:r>
              <a:rPr lang="en-US" sz="2200" i="1" dirty="0" smtClean="0">
                <a:solidFill>
                  <a:prstClr val="black"/>
                </a:solidFill>
              </a:rPr>
              <a:t>sugar and an unknown substance</a:t>
            </a:r>
            <a:endParaRPr lang="en-US" sz="2200" dirty="0">
              <a:solidFill>
                <a:prstClr val="black"/>
              </a:solidFill>
            </a:endParaRPr>
          </a:p>
        </p:txBody>
      </p:sp>
      <p:sp>
        <p:nvSpPr>
          <p:cNvPr id="3" name="Multiply 2"/>
          <p:cNvSpPr/>
          <p:nvPr/>
        </p:nvSpPr>
        <p:spPr>
          <a:xfrm>
            <a:off x="8028314" y="2441481"/>
            <a:ext cx="2166257" cy="2024743"/>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black"/>
              </a:solidFill>
            </a:endParaRPr>
          </a:p>
        </p:txBody>
      </p:sp>
      <p:sp>
        <p:nvSpPr>
          <p:cNvPr id="4" name="TextBox 3"/>
          <p:cNvSpPr txBox="1"/>
          <p:nvPr/>
        </p:nvSpPr>
        <p:spPr>
          <a:xfrm>
            <a:off x="8610600" y="2362200"/>
            <a:ext cx="1001684" cy="400110"/>
          </a:xfrm>
          <a:prstGeom prst="rect">
            <a:avLst/>
          </a:prstGeom>
          <a:noFill/>
        </p:spPr>
        <p:txBody>
          <a:bodyPr wrap="none" rtlCol="0">
            <a:spAutoFit/>
          </a:bodyPr>
          <a:lstStyle/>
          <a:p>
            <a:r>
              <a:rPr lang="en-US" sz="2000" b="1" i="1" dirty="0">
                <a:solidFill>
                  <a:prstClr val="black"/>
                </a:solidFill>
              </a:rPr>
              <a:t>Identify</a:t>
            </a:r>
          </a:p>
        </p:txBody>
      </p:sp>
    </p:spTree>
    <p:extLst>
      <p:ext uri="{BB962C8B-B14F-4D97-AF65-F5344CB8AC3E}">
        <p14:creationId xmlns:p14="http://schemas.microsoft.com/office/powerpoint/2010/main" val="22344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327025"/>
            <a:ext cx="11353800" cy="1325563"/>
          </a:xfrm>
        </p:spPr>
        <p:txBody>
          <a:bodyPr/>
          <a:lstStyle/>
          <a:p>
            <a:r>
              <a:rPr lang="en-US" dirty="0" smtClean="0"/>
              <a:t>What else can be used with these microscopes?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0063800" y="1628138"/>
            <a:ext cx="1533838" cy="27225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07" y="2222500"/>
            <a:ext cx="2114550" cy="2819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73313" y="2608262"/>
            <a:ext cx="4254500" cy="31908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4976" y="2966243"/>
            <a:ext cx="3299884" cy="2474913"/>
          </a:xfrm>
          <a:prstGeom prst="rect">
            <a:avLst/>
          </a:prstGeom>
        </p:spPr>
      </p:pic>
    </p:spTree>
    <p:extLst>
      <p:ext uri="{BB962C8B-B14F-4D97-AF65-F5344CB8AC3E}">
        <p14:creationId xmlns:p14="http://schemas.microsoft.com/office/powerpoint/2010/main" val="23152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508677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703546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914309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2741877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4284754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ABE LINCOLN</a:t>
            </a:r>
            <a:endParaRPr lang="en-US" dirty="0"/>
          </a:p>
        </p:txBody>
      </p:sp>
      <p:pic>
        <p:nvPicPr>
          <p:cNvPr id="5" name="Content Placeholder 4"/>
          <p:cNvPicPr>
            <a:picLocks noGrp="1" noChangeAspect="1"/>
          </p:cNvPicPr>
          <p:nvPr>
            <p:ph idx="1"/>
          </p:nvPr>
        </p:nvPicPr>
        <p:blipFill>
          <a:blip r:embed="rId2"/>
          <a:stretch>
            <a:fillRect/>
          </a:stretch>
        </p:blipFill>
        <p:spPr>
          <a:xfrm>
            <a:off x="4975799" y="1441523"/>
            <a:ext cx="2240402" cy="2250143"/>
          </a:xfrm>
          <a:prstGeom prst="rect">
            <a:avLst/>
          </a:prstGeom>
        </p:spPr>
      </p:pic>
    </p:spTree>
    <p:extLst>
      <p:ext uri="{BB962C8B-B14F-4D97-AF65-F5344CB8AC3E}">
        <p14:creationId xmlns:p14="http://schemas.microsoft.com/office/powerpoint/2010/main" val="1464807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894168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741795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5052077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346012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826392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84171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299212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619762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150" y="857250"/>
            <a:ext cx="6858000" cy="5143500"/>
          </a:xfrm>
          <a:prstGeom prst="rect">
            <a:avLst/>
          </a:prstGeom>
        </p:spPr>
      </p:pic>
    </p:spTree>
    <p:extLst>
      <p:ext uri="{BB962C8B-B14F-4D97-AF65-F5344CB8AC3E}">
        <p14:creationId xmlns:p14="http://schemas.microsoft.com/office/powerpoint/2010/main" val="2657419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4006649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iPad/iPhone Microscope</a:t>
            </a:r>
            <a:endParaRPr lang="en-US" dirty="0">
              <a:solidFill>
                <a:schemeClr val="accent2"/>
              </a:solidFill>
            </a:endParaRPr>
          </a:p>
        </p:txBody>
      </p:sp>
      <p:sp>
        <p:nvSpPr>
          <p:cNvPr id="4" name="Subtitle 3"/>
          <p:cNvSpPr>
            <a:spLocks noGrp="1"/>
          </p:cNvSpPr>
          <p:nvPr>
            <p:ph type="subTitle" idx="1"/>
          </p:nvPr>
        </p:nvSpPr>
        <p:spPr/>
        <p:txBody>
          <a:bodyPr/>
          <a:lstStyle/>
          <a:p>
            <a:r>
              <a:rPr lang="en-US" dirty="0" smtClean="0"/>
              <a:t>What are the following pictures?</a:t>
            </a:r>
            <a:endParaRPr lang="en-US" dirty="0"/>
          </a:p>
        </p:txBody>
      </p:sp>
    </p:spTree>
    <p:extLst>
      <p:ext uri="{BB962C8B-B14F-4D97-AF65-F5344CB8AC3E}">
        <p14:creationId xmlns:p14="http://schemas.microsoft.com/office/powerpoint/2010/main" val="2667660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20766331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953234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4957265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want to look at some leaves?</a:t>
            </a:r>
            <a:endParaRPr lang="en-US" dirty="0"/>
          </a:p>
        </p:txBody>
      </p:sp>
      <p:pic>
        <p:nvPicPr>
          <p:cNvPr id="4" name="Content Placeholder 3"/>
          <p:cNvPicPr>
            <a:picLocks noGrp="1" noChangeAspect="1"/>
          </p:cNvPicPr>
          <p:nvPr>
            <p:ph idx="1"/>
          </p:nvPr>
        </p:nvPicPr>
        <p:blipFill>
          <a:blip r:embed="rId2"/>
          <a:stretch>
            <a:fillRect/>
          </a:stretch>
        </p:blipFill>
        <p:spPr>
          <a:xfrm>
            <a:off x="3672681" y="1942998"/>
            <a:ext cx="4846637" cy="3763271"/>
          </a:xfrm>
          <a:prstGeom prst="rect">
            <a:avLst/>
          </a:prstGeom>
        </p:spPr>
      </p:pic>
    </p:spTree>
    <p:extLst>
      <p:ext uri="{BB962C8B-B14F-4D97-AF65-F5344CB8AC3E}">
        <p14:creationId xmlns:p14="http://schemas.microsoft.com/office/powerpoint/2010/main" val="4113592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050" y="679449"/>
            <a:ext cx="6858000" cy="51434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4450" y="857249"/>
            <a:ext cx="6858000" cy="5143500"/>
          </a:xfrm>
          <a:prstGeom prst="rect">
            <a:avLst/>
          </a:prstGeom>
        </p:spPr>
      </p:pic>
    </p:spTree>
    <p:extLst>
      <p:ext uri="{BB962C8B-B14F-4D97-AF65-F5344CB8AC3E}">
        <p14:creationId xmlns:p14="http://schemas.microsoft.com/office/powerpoint/2010/main" val="3494637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016125"/>
            <a:ext cx="10515600" cy="1325563"/>
          </a:xfrm>
        </p:spPr>
        <p:txBody>
          <a:bodyPr/>
          <a:lstStyle/>
          <a:p>
            <a:pPr algn="ctr"/>
            <a:r>
              <a:rPr lang="en-US" b="1" dirty="0" smtClean="0"/>
              <a:t>Any Questions</a:t>
            </a:r>
            <a:endParaRPr lang="en-US" b="1"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6218237" y="838200"/>
            <a:ext cx="4652963" cy="4652963"/>
          </a:xfrm>
          <a:prstGeom prst="rect">
            <a:avLst/>
          </a:prstGeom>
        </p:spPr>
      </p:pic>
    </p:spTree>
    <p:extLst>
      <p:ext uri="{BB962C8B-B14F-4D97-AF65-F5344CB8AC3E}">
        <p14:creationId xmlns:p14="http://schemas.microsoft.com/office/powerpoint/2010/main" val="2332003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car is the best?</a:t>
            </a:r>
            <a:endParaRPr lang="en-US" dirty="0"/>
          </a:p>
        </p:txBody>
      </p:sp>
      <p:pic>
        <p:nvPicPr>
          <p:cNvPr id="4" name="Content Placeholder 3"/>
          <p:cNvPicPr>
            <a:picLocks noGrp="1" noChangeAspect="1"/>
          </p:cNvPicPr>
          <p:nvPr>
            <p:ph idx="1"/>
          </p:nvPr>
        </p:nvPicPr>
        <p:blipFill>
          <a:blip r:embed="rId2"/>
          <a:stretch>
            <a:fillRect/>
          </a:stretch>
        </p:blipFill>
        <p:spPr>
          <a:xfrm>
            <a:off x="696912" y="2480469"/>
            <a:ext cx="2466975" cy="1847850"/>
          </a:xfrm>
          <a:prstGeom prst="rect">
            <a:avLst/>
          </a:prstGeom>
        </p:spPr>
      </p:pic>
      <p:pic>
        <p:nvPicPr>
          <p:cNvPr id="5" name="Picture 4"/>
          <p:cNvPicPr>
            <a:picLocks noChangeAspect="1"/>
          </p:cNvPicPr>
          <p:nvPr/>
        </p:nvPicPr>
        <p:blipFill>
          <a:blip r:embed="rId3"/>
          <a:stretch>
            <a:fillRect/>
          </a:stretch>
        </p:blipFill>
        <p:spPr>
          <a:xfrm>
            <a:off x="3856037" y="2480469"/>
            <a:ext cx="2828925" cy="1609725"/>
          </a:xfrm>
          <a:prstGeom prst="rect">
            <a:avLst/>
          </a:prstGeom>
        </p:spPr>
      </p:pic>
      <p:pic>
        <p:nvPicPr>
          <p:cNvPr id="6" name="Picture 5"/>
          <p:cNvPicPr>
            <a:picLocks noChangeAspect="1"/>
          </p:cNvPicPr>
          <p:nvPr/>
        </p:nvPicPr>
        <p:blipFill>
          <a:blip r:embed="rId4"/>
          <a:stretch>
            <a:fillRect/>
          </a:stretch>
        </p:blipFill>
        <p:spPr>
          <a:xfrm>
            <a:off x="3163887" y="4537075"/>
            <a:ext cx="2466975" cy="1847850"/>
          </a:xfrm>
          <a:prstGeom prst="rect">
            <a:avLst/>
          </a:prstGeom>
        </p:spPr>
      </p:pic>
      <p:pic>
        <p:nvPicPr>
          <p:cNvPr id="7" name="Picture 6"/>
          <p:cNvPicPr>
            <a:picLocks noChangeAspect="1"/>
          </p:cNvPicPr>
          <p:nvPr/>
        </p:nvPicPr>
        <p:blipFill>
          <a:blip r:embed="rId5"/>
          <a:stretch>
            <a:fillRect/>
          </a:stretch>
        </p:blipFill>
        <p:spPr>
          <a:xfrm>
            <a:off x="6845300" y="730744"/>
            <a:ext cx="3925887" cy="5885956"/>
          </a:xfrm>
          <a:prstGeom prst="rect">
            <a:avLst/>
          </a:prstGeom>
        </p:spPr>
      </p:pic>
      <p:sp>
        <p:nvSpPr>
          <p:cNvPr id="8" name="Rectangle 7"/>
          <p:cNvSpPr/>
          <p:nvPr/>
        </p:nvSpPr>
        <p:spPr>
          <a:xfrm>
            <a:off x="6502400" y="482600"/>
            <a:ext cx="4622800" cy="2578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627856" y="4277519"/>
            <a:ext cx="2095500" cy="2095500"/>
          </a:xfrm>
          <a:prstGeom prst="rect">
            <a:avLst/>
          </a:prstGeom>
        </p:spPr>
      </p:pic>
    </p:spTree>
    <p:extLst>
      <p:ext uri="{BB962C8B-B14F-4D97-AF65-F5344CB8AC3E}">
        <p14:creationId xmlns:p14="http://schemas.microsoft.com/office/powerpoint/2010/main" val="2159966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725"/>
            <a:ext cx="12192000" cy="4321175"/>
          </a:xfrm>
        </p:spPr>
        <p:txBody>
          <a:bodyPr>
            <a:normAutofit/>
          </a:bodyPr>
          <a:lstStyle/>
          <a:p>
            <a:r>
              <a:rPr lang="en-US" dirty="0" smtClean="0"/>
              <a:t>How will your group determine which car is best?</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2730500" y="2009774"/>
            <a:ext cx="5727700" cy="3803551"/>
          </a:xfrm>
          <a:prstGeom prst="rect">
            <a:avLst/>
          </a:prstGeom>
        </p:spPr>
      </p:pic>
    </p:spTree>
    <p:extLst>
      <p:ext uri="{BB962C8B-B14F-4D97-AF65-F5344CB8AC3E}">
        <p14:creationId xmlns:p14="http://schemas.microsoft.com/office/powerpoint/2010/main" val="17562744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 a picture to show how you plan to set up your investigation.</a:t>
            </a:r>
            <a:endParaRPr lang="en-US" dirty="0"/>
          </a:p>
        </p:txBody>
      </p:sp>
      <p:pic>
        <p:nvPicPr>
          <p:cNvPr id="4" name="Content Placeholder 3"/>
          <p:cNvPicPr>
            <a:picLocks noGrp="1" noChangeAspect="1"/>
          </p:cNvPicPr>
          <p:nvPr>
            <p:ph idx="1"/>
          </p:nvPr>
        </p:nvPicPr>
        <p:blipFill>
          <a:blip r:embed="rId2"/>
          <a:stretch>
            <a:fillRect/>
          </a:stretch>
        </p:blipFill>
        <p:spPr>
          <a:xfrm rot="17613917">
            <a:off x="7277155" y="1449631"/>
            <a:ext cx="3752850" cy="5269960"/>
          </a:xfrm>
          <a:prstGeom prst="rect">
            <a:avLst/>
          </a:prstGeom>
        </p:spPr>
      </p:pic>
      <p:pic>
        <p:nvPicPr>
          <p:cNvPr id="5" name="Picture 4"/>
          <p:cNvPicPr>
            <a:picLocks noChangeAspect="1"/>
          </p:cNvPicPr>
          <p:nvPr/>
        </p:nvPicPr>
        <p:blipFill>
          <a:blip r:embed="rId3"/>
          <a:stretch>
            <a:fillRect/>
          </a:stretch>
        </p:blipFill>
        <p:spPr>
          <a:xfrm>
            <a:off x="547687" y="2101082"/>
            <a:ext cx="2055813" cy="2287454"/>
          </a:xfrm>
          <a:prstGeom prst="rect">
            <a:avLst/>
          </a:prstGeom>
        </p:spPr>
      </p:pic>
      <p:pic>
        <p:nvPicPr>
          <p:cNvPr id="6" name="Picture 5"/>
          <p:cNvPicPr>
            <a:picLocks noChangeAspect="1"/>
          </p:cNvPicPr>
          <p:nvPr/>
        </p:nvPicPr>
        <p:blipFill>
          <a:blip r:embed="rId4"/>
          <a:stretch>
            <a:fillRect/>
          </a:stretch>
        </p:blipFill>
        <p:spPr>
          <a:xfrm>
            <a:off x="2628547" y="2459090"/>
            <a:ext cx="3467453" cy="3306710"/>
          </a:xfrm>
          <a:prstGeom prst="rect">
            <a:avLst/>
          </a:prstGeom>
        </p:spPr>
      </p:pic>
    </p:spTree>
    <p:extLst>
      <p:ext uri="{BB962C8B-B14F-4D97-AF65-F5344CB8AC3E}">
        <p14:creationId xmlns:p14="http://schemas.microsoft.com/office/powerpoint/2010/main" val="2294889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 y="354036"/>
            <a:ext cx="12103100" cy="1325563"/>
          </a:xfrm>
        </p:spPr>
        <p:txBody>
          <a:bodyPr>
            <a:normAutofit/>
          </a:bodyPr>
          <a:lstStyle/>
          <a:p>
            <a:pPr algn="ctr"/>
            <a:r>
              <a:rPr lang="en-US" sz="4000" b="1" dirty="0" smtClean="0"/>
              <a:t>What data will you need to determine which car is best?</a:t>
            </a:r>
            <a:endParaRPr lang="en-US" sz="40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60036077"/>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6" name="Picture 5"/>
          <p:cNvPicPr>
            <a:picLocks noChangeAspect="1"/>
          </p:cNvPicPr>
          <p:nvPr/>
        </p:nvPicPr>
        <p:blipFill>
          <a:blip r:embed="rId2"/>
          <a:stretch>
            <a:fillRect/>
          </a:stretch>
        </p:blipFill>
        <p:spPr>
          <a:xfrm rot="20311393">
            <a:off x="2148119" y="2370693"/>
            <a:ext cx="3510663" cy="2811328"/>
          </a:xfrm>
          <a:prstGeom prst="rect">
            <a:avLst/>
          </a:prstGeom>
        </p:spPr>
      </p:pic>
      <p:pic>
        <p:nvPicPr>
          <p:cNvPr id="7" name="Picture 6"/>
          <p:cNvPicPr>
            <a:picLocks noChangeAspect="1"/>
          </p:cNvPicPr>
          <p:nvPr/>
        </p:nvPicPr>
        <p:blipFill>
          <a:blip r:embed="rId3"/>
          <a:stretch>
            <a:fillRect/>
          </a:stretch>
        </p:blipFill>
        <p:spPr>
          <a:xfrm rot="1037014">
            <a:off x="6381750" y="3274634"/>
            <a:ext cx="3314700" cy="723900"/>
          </a:xfrm>
          <a:prstGeom prst="rect">
            <a:avLst/>
          </a:prstGeom>
        </p:spPr>
      </p:pic>
      <p:sp>
        <p:nvSpPr>
          <p:cNvPr id="8" name="TextBox 7"/>
          <p:cNvSpPr txBox="1"/>
          <p:nvPr/>
        </p:nvSpPr>
        <p:spPr>
          <a:xfrm>
            <a:off x="973886" y="5873115"/>
            <a:ext cx="10547246" cy="984885"/>
          </a:xfrm>
          <a:prstGeom prst="rect">
            <a:avLst/>
          </a:prstGeom>
          <a:noFill/>
        </p:spPr>
        <p:txBody>
          <a:bodyPr wrap="none" rtlCol="0">
            <a:spAutoFit/>
          </a:bodyPr>
          <a:lstStyle/>
          <a:p>
            <a:r>
              <a:rPr lang="en-US" sz="4000" b="1" dirty="0" smtClean="0"/>
              <a:t>Construct a Data Table on the back of your sheet</a:t>
            </a:r>
            <a:r>
              <a:rPr lang="en-US" dirty="0" smtClean="0"/>
              <a:t>.</a:t>
            </a:r>
          </a:p>
          <a:p>
            <a:endParaRPr lang="en-US" dirty="0"/>
          </a:p>
        </p:txBody>
      </p:sp>
    </p:spTree>
    <p:extLst>
      <p:ext uri="{BB962C8B-B14F-4D97-AF65-F5344CB8AC3E}">
        <p14:creationId xmlns:p14="http://schemas.microsoft.com/office/powerpoint/2010/main" val="21920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45602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i="1" dirty="0" smtClean="0"/>
              <a:t>Which car is best?</a:t>
            </a:r>
            <a:endParaRPr lang="en-US" sz="4800" b="1" i="1" dirty="0"/>
          </a:p>
        </p:txBody>
      </p:sp>
      <p:sp>
        <p:nvSpPr>
          <p:cNvPr id="3" name="Content Placeholder 2"/>
          <p:cNvSpPr>
            <a:spLocks noGrp="1"/>
          </p:cNvSpPr>
          <p:nvPr>
            <p:ph idx="1"/>
          </p:nvPr>
        </p:nvSpPr>
        <p:spPr/>
        <p:txBody>
          <a:bodyPr>
            <a:normAutofit/>
          </a:bodyPr>
          <a:lstStyle/>
          <a:p>
            <a:r>
              <a:rPr lang="en-US" sz="4400" dirty="0" smtClean="0"/>
              <a:t>What is your Evidence?</a:t>
            </a:r>
            <a:endParaRPr lang="en-US" sz="4400" dirty="0"/>
          </a:p>
        </p:txBody>
      </p:sp>
      <p:pic>
        <p:nvPicPr>
          <p:cNvPr id="4" name="Picture 3"/>
          <p:cNvPicPr>
            <a:picLocks noChangeAspect="1"/>
          </p:cNvPicPr>
          <p:nvPr/>
        </p:nvPicPr>
        <p:blipFill>
          <a:blip r:embed="rId2"/>
          <a:stretch>
            <a:fillRect/>
          </a:stretch>
        </p:blipFill>
        <p:spPr>
          <a:xfrm>
            <a:off x="1493837" y="2641600"/>
            <a:ext cx="3535363" cy="3535363"/>
          </a:xfrm>
          <a:prstGeom prst="rect">
            <a:avLst/>
          </a:prstGeom>
        </p:spPr>
      </p:pic>
      <p:pic>
        <p:nvPicPr>
          <p:cNvPr id="5" name="Picture 4"/>
          <p:cNvPicPr>
            <a:picLocks noChangeAspect="1"/>
          </p:cNvPicPr>
          <p:nvPr/>
        </p:nvPicPr>
        <p:blipFill>
          <a:blip r:embed="rId3"/>
          <a:stretch>
            <a:fillRect/>
          </a:stretch>
        </p:blipFill>
        <p:spPr>
          <a:xfrm>
            <a:off x="5207001" y="2748570"/>
            <a:ext cx="5370512" cy="3528640"/>
          </a:xfrm>
          <a:prstGeom prst="rect">
            <a:avLst/>
          </a:prstGeom>
        </p:spPr>
      </p:pic>
    </p:spTree>
    <p:extLst>
      <p:ext uri="{BB962C8B-B14F-4D97-AF65-F5344CB8AC3E}">
        <p14:creationId xmlns:p14="http://schemas.microsoft.com/office/powerpoint/2010/main" val="1601076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51545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13053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cil zoom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7589" y="0"/>
            <a:ext cx="7616825" cy="6858000"/>
          </a:xfrm>
          <a:prstGeom prst="rect">
            <a:avLst/>
          </a:prstGeom>
          <a:noFill/>
          <a:ln>
            <a:noFill/>
          </a:ln>
        </p:spPr>
      </p:pic>
    </p:spTree>
    <p:extLst>
      <p:ext uri="{BB962C8B-B14F-4D97-AF65-F5344CB8AC3E}">
        <p14:creationId xmlns:p14="http://schemas.microsoft.com/office/powerpoint/2010/main" val="474626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297</Words>
  <Application>Microsoft Office PowerPoint</Application>
  <PresentationFormat>Widescreen</PresentationFormat>
  <Paragraphs>38</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PowerPoint Presentation</vt:lpstr>
      <vt:lpstr>PowerPoint Presentation</vt:lpstr>
      <vt:lpstr>Not just any penny</vt:lpstr>
      <vt:lpstr>FINDING ABE LINCOLN</vt:lpstr>
      <vt:lpstr>iPad/iPhone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else can be used with these microscopes?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want to look at some leaves?</vt:lpstr>
      <vt:lpstr>PowerPoint Presentation</vt:lpstr>
      <vt:lpstr>Any Questions</vt:lpstr>
      <vt:lpstr>Which car is the best?</vt:lpstr>
      <vt:lpstr>How will your group determine which car is best?      </vt:lpstr>
      <vt:lpstr>Draw a picture to show how you plan to set up your investigation.</vt:lpstr>
      <vt:lpstr>What data will you need to determine which car is best?</vt:lpstr>
      <vt:lpstr>Which car is best?</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Crump, Kevin - Division of Program Standards</dc:creator>
  <cp:lastModifiedBy>Crump, Kevin - Division of Program Standards</cp:lastModifiedBy>
  <cp:revision>95</cp:revision>
  <dcterms:created xsi:type="dcterms:W3CDTF">2016-01-04T01:03:52Z</dcterms:created>
  <dcterms:modified xsi:type="dcterms:W3CDTF">2016-01-15T15:12:06Z</dcterms:modified>
</cp:coreProperties>
</file>