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7" r:id="rId3"/>
    <p:sldId id="259" r:id="rId4"/>
    <p:sldId id="260" r:id="rId5"/>
    <p:sldId id="261" r:id="rId6"/>
    <p:sldId id="258"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50"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56736-96F0-4DE4-8D6B-CE65002D3489}" type="datetimeFigureOut">
              <a:rPr lang="en-US" smtClean="0"/>
              <a:t>10/26/2015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0CF46D-5A12-403A-AFF1-1D8B828F1896}" type="slidenum">
              <a:rPr lang="en-US" smtClean="0"/>
              <a:t>‹#›</a:t>
            </a:fld>
            <a:endParaRPr lang="en-US"/>
          </a:p>
        </p:txBody>
      </p:sp>
    </p:spTree>
    <p:extLst>
      <p:ext uri="{BB962C8B-B14F-4D97-AF65-F5344CB8AC3E}">
        <p14:creationId xmlns:p14="http://schemas.microsoft.com/office/powerpoint/2010/main" val="975204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sz="1100" dirty="0">
                <a:latin typeface="Calibri" charset="0"/>
              </a:rPr>
              <a:t>Dimension 1 [Scientific and Engineering Practices] describes (a) the major practices that scientists employ as they investigate and build models and theories about the world and (b) a key set of engineering practices that engineers use as they design and build systems. </a:t>
            </a:r>
            <a:r>
              <a:rPr lang="en-US" sz="1100" b="1" dirty="0">
                <a:latin typeface="Calibri" charset="0"/>
              </a:rPr>
              <a:t>We use the term </a:t>
            </a:r>
            <a:r>
              <a:rPr lang="ja-JP" altLang="en-US" sz="1100" b="1" dirty="0">
                <a:latin typeface="Calibri" charset="0"/>
              </a:rPr>
              <a:t>“</a:t>
            </a:r>
            <a:r>
              <a:rPr lang="en-US" altLang="ja-JP" sz="1100" b="1" dirty="0">
                <a:latin typeface="Calibri" charset="0"/>
              </a:rPr>
              <a:t>practices</a:t>
            </a:r>
            <a:r>
              <a:rPr lang="ja-JP" altLang="en-US" sz="1100" b="1" dirty="0">
                <a:latin typeface="Calibri" charset="0"/>
              </a:rPr>
              <a:t>”</a:t>
            </a:r>
            <a:r>
              <a:rPr lang="en-US" altLang="ja-JP" sz="1100" b="1" dirty="0">
                <a:latin typeface="Calibri" charset="0"/>
              </a:rPr>
              <a:t> instead of a term such as </a:t>
            </a:r>
            <a:r>
              <a:rPr lang="ja-JP" altLang="en-US" sz="1100" b="1" dirty="0">
                <a:latin typeface="Calibri" charset="0"/>
              </a:rPr>
              <a:t>“</a:t>
            </a:r>
            <a:r>
              <a:rPr lang="en-US" altLang="ja-JP" sz="1100" b="1" dirty="0">
                <a:latin typeface="Calibri" charset="0"/>
              </a:rPr>
              <a:t>skills</a:t>
            </a:r>
            <a:r>
              <a:rPr lang="ja-JP" altLang="en-US" sz="1100" b="1" dirty="0">
                <a:latin typeface="Calibri" charset="0"/>
              </a:rPr>
              <a:t>”</a:t>
            </a:r>
            <a:r>
              <a:rPr lang="en-US" altLang="ja-JP" sz="1100" b="1" dirty="0">
                <a:latin typeface="Calibri" charset="0"/>
              </a:rPr>
              <a:t> to emphasize that engaging in scientific investigation requires not only skill but also knowledge that is specific to each practice</a:t>
            </a:r>
            <a:r>
              <a:rPr lang="en-US" altLang="ja-JP" sz="1100" dirty="0">
                <a:latin typeface="Calibri" charset="0"/>
              </a:rPr>
              <a:t> (Framework, p. 2-5).</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Science is not just a body of knowledge that reflects current understanding of the world; it is also a set of practices used to establish, extend, and refine that knowledge. Both elements—knowledge and practice—are essential (Framework, p. 3).</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Similarly, engineering involves both knowledge and a set of practices. The major goal of engineering is to solve problems that arise from a specific human need or desire. To do this, engineers rely on their knowledge of science and mathematics as well as their understanding of the engineering design process (Framework, p. 2-3).</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The practices include. . . </a:t>
            </a:r>
          </a:p>
          <a:p>
            <a:pPr eaLnBrk="1" hangingPunct="1">
              <a:lnSpc>
                <a:spcPct val="90000"/>
              </a:lnSpc>
              <a:spcBef>
                <a:spcPct val="0"/>
              </a:spcBef>
            </a:pPr>
            <a:r>
              <a:rPr lang="en-US" sz="1100" dirty="0">
                <a:latin typeface="Calibri" charset="0"/>
              </a:rPr>
              <a:t>Asking questions is essential to developing scientific habits of mind. Even for individuals who do not become scientist or engineers, the ability to ask well-defined questions is an important component of science literacy, helping to make them critical consumers of scientific knowledge.</a:t>
            </a:r>
          </a:p>
          <a:p>
            <a:pPr eaLnBrk="1" hangingPunct="1">
              <a:lnSpc>
                <a:spcPct val="90000"/>
              </a:lnSpc>
              <a:spcBef>
                <a:spcPct val="0"/>
              </a:spcBef>
            </a:pPr>
            <a:endParaRPr lang="en-US" sz="1100" dirty="0">
              <a:latin typeface="TimesNewRomanPSMT" charset="0"/>
            </a:endParaRPr>
          </a:p>
          <a:p>
            <a:pPr eaLnBrk="1" hangingPunct="1">
              <a:lnSpc>
                <a:spcPct val="90000"/>
              </a:lnSpc>
              <a:spcBef>
                <a:spcPct val="0"/>
              </a:spcBef>
            </a:pPr>
            <a:r>
              <a:rPr lang="en-US" sz="1100" dirty="0">
                <a:latin typeface="TimesNewRomanPSMT" charset="0"/>
              </a:rPr>
              <a:t>Questions are the engine that drive science and engineering. Science asks:</a:t>
            </a:r>
          </a:p>
          <a:p>
            <a:pPr eaLnBrk="1" hangingPunct="1">
              <a:lnSpc>
                <a:spcPct val="90000"/>
              </a:lnSpc>
              <a:spcBef>
                <a:spcPct val="0"/>
              </a:spcBef>
              <a:buFontTx/>
              <a:buChar char="•"/>
            </a:pPr>
            <a:r>
              <a:rPr lang="en-US" sz="1100" dirty="0">
                <a:latin typeface="TimesNewRomanPSMT" charset="0"/>
              </a:rPr>
              <a:t>What exists and what happens?</a:t>
            </a:r>
          </a:p>
          <a:p>
            <a:pPr eaLnBrk="1" hangingPunct="1">
              <a:lnSpc>
                <a:spcPct val="90000"/>
              </a:lnSpc>
              <a:spcBef>
                <a:spcPct val="0"/>
              </a:spcBef>
              <a:buFontTx/>
              <a:buChar char="•"/>
            </a:pPr>
            <a:r>
              <a:rPr lang="en-US" sz="1100" dirty="0">
                <a:latin typeface="TimesNewRomanPSMT" charset="0"/>
              </a:rPr>
              <a:t>Why does it happen?</a:t>
            </a:r>
          </a:p>
          <a:p>
            <a:pPr eaLnBrk="1" hangingPunct="1">
              <a:lnSpc>
                <a:spcPct val="90000"/>
              </a:lnSpc>
              <a:spcBef>
                <a:spcPct val="0"/>
              </a:spcBef>
              <a:buFontTx/>
              <a:buChar char="•"/>
            </a:pPr>
            <a:r>
              <a:rPr lang="en-US" sz="1100" dirty="0">
                <a:latin typeface="TimesNewRomanPSMT" charset="0"/>
              </a:rPr>
              <a:t>How does one know? </a:t>
            </a:r>
          </a:p>
          <a:p>
            <a:pPr eaLnBrk="1" hangingPunct="1">
              <a:lnSpc>
                <a:spcPct val="90000"/>
              </a:lnSpc>
              <a:spcBef>
                <a:spcPct val="0"/>
              </a:spcBef>
            </a:pPr>
            <a:r>
              <a:rPr lang="en-US" sz="1100" dirty="0">
                <a:latin typeface="TimesNewRomanPSMT" charset="0"/>
              </a:rPr>
              <a:t>(Framework, 3-6)</a:t>
            </a:r>
          </a:p>
          <a:p>
            <a:pPr eaLnBrk="1" hangingPunct="1">
              <a:lnSpc>
                <a:spcPct val="90000"/>
              </a:lnSpc>
              <a:spcBef>
                <a:spcPct val="0"/>
              </a:spcBef>
            </a:pPr>
            <a:r>
              <a:rPr lang="en-US" sz="1100" dirty="0">
                <a:latin typeface="TimesNewRomanPSMT" charset="0"/>
              </a:rPr>
              <a:t>Engineering asks:</a:t>
            </a:r>
          </a:p>
          <a:p>
            <a:pPr eaLnBrk="1" hangingPunct="1">
              <a:lnSpc>
                <a:spcPct val="90000"/>
              </a:lnSpc>
              <a:spcBef>
                <a:spcPct val="0"/>
              </a:spcBef>
              <a:buFontTx/>
              <a:buChar char="•"/>
            </a:pPr>
            <a:r>
              <a:rPr lang="en-US" sz="1100" dirty="0">
                <a:latin typeface="TimesNewRomanPSMT" charset="0"/>
              </a:rPr>
              <a:t>What can be done to address a particular human need or want?</a:t>
            </a:r>
          </a:p>
          <a:p>
            <a:pPr eaLnBrk="1" hangingPunct="1">
              <a:lnSpc>
                <a:spcPct val="90000"/>
              </a:lnSpc>
              <a:spcBef>
                <a:spcPct val="0"/>
              </a:spcBef>
              <a:buFontTx/>
              <a:buChar char="•"/>
            </a:pPr>
            <a:r>
              <a:rPr lang="en-US" sz="1100" dirty="0">
                <a:latin typeface="TimesNewRomanPSMT" charset="0"/>
              </a:rPr>
              <a:t>How can the need be better specified?</a:t>
            </a:r>
          </a:p>
          <a:p>
            <a:pPr eaLnBrk="1" hangingPunct="1">
              <a:lnSpc>
                <a:spcPct val="90000"/>
              </a:lnSpc>
              <a:spcBef>
                <a:spcPct val="0"/>
              </a:spcBef>
              <a:buFontTx/>
              <a:buChar char="•"/>
            </a:pPr>
            <a:r>
              <a:rPr lang="en-US" sz="1100" dirty="0">
                <a:latin typeface="TimesNewRomanPSMT" charset="0"/>
              </a:rPr>
              <a:t>What tools and technologies are available, or could be developed, for addressing this need?</a:t>
            </a:r>
          </a:p>
          <a:p>
            <a:pPr eaLnBrk="1" hangingPunct="1">
              <a:lnSpc>
                <a:spcPct val="90000"/>
              </a:lnSpc>
              <a:spcBef>
                <a:spcPct val="0"/>
              </a:spcBef>
              <a:buFontTx/>
              <a:buChar char="•"/>
            </a:pPr>
            <a:r>
              <a:rPr lang="en-US" sz="1100" dirty="0">
                <a:latin typeface="Calibri" charset="0"/>
              </a:rPr>
              <a:t>How does one communicate phenomena, evidence, explanations, and design solutions?</a:t>
            </a:r>
          </a:p>
          <a:p>
            <a:pPr eaLnBrk="1" hangingPunct="1">
              <a:lnSpc>
                <a:spcPct val="90000"/>
              </a:lnSpc>
              <a:spcBef>
                <a:spcPct val="0"/>
              </a:spcBef>
            </a:pPr>
            <a:r>
              <a:rPr lang="en-US" sz="1100" dirty="0">
                <a:latin typeface="Calibri" charset="0"/>
              </a:rPr>
              <a:t>(Framework, p. 3-6)</a:t>
            </a:r>
            <a:endParaRPr lang="en-US" sz="1100" dirty="0">
              <a:latin typeface="TimesNewRomanPSMT" charset="0"/>
            </a:endParaRPr>
          </a:p>
          <a:p>
            <a:pPr eaLnBrk="1" hangingPunct="1">
              <a:lnSpc>
                <a:spcPct val="90000"/>
              </a:lnSpc>
              <a:spcBef>
                <a:spcPct val="0"/>
              </a:spcBef>
            </a:pPr>
            <a:r>
              <a:rPr lang="en-US" sz="1100" dirty="0">
                <a:latin typeface="Calibri" charset="0"/>
              </a:rPr>
              <a:t>Conceptual models, the focus of this section, are, in contrast, explicit representations that are in some ways analogous to the phenomena they represent. Conceptual models allow scientists and engineers to better visualize and understand a phenomenon under investigation or develop a possible solution to a design problem.</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Although they do not correspond exactly to the more complicated entity being modeled, they do bring certain features into focus while minimizing or obscuring others. Because all models contain approximations and assumptions that limit the range of validity of their application and the precision of their predictive power, it is important to recognize their limitations. </a:t>
            </a:r>
          </a:p>
          <a:p>
            <a:pPr eaLnBrk="1" hangingPunct="1">
              <a:lnSpc>
                <a:spcPct val="90000"/>
              </a:lnSpc>
              <a:spcBef>
                <a:spcPct val="0"/>
              </a:spcBef>
            </a:pPr>
            <a:r>
              <a:rPr lang="en-US" sz="1100" dirty="0">
                <a:latin typeface="Calibri" charset="0"/>
              </a:rPr>
              <a:t>(Framework, p. 3-8)</a:t>
            </a:r>
          </a:p>
          <a:p>
            <a:pPr eaLnBrk="1" hangingPunct="1">
              <a:lnSpc>
                <a:spcPct val="90000"/>
              </a:lnSpc>
              <a:spcBef>
                <a:spcPct val="0"/>
              </a:spcBef>
            </a:pPr>
            <a:r>
              <a:rPr lang="en-US" sz="1100" dirty="0">
                <a:latin typeface="Calibri" charset="0"/>
              </a:rPr>
              <a:t>Conceptual models, the focus of this section, are, in contrast, explicit representations that are in some ways analogous to the phenomena they represent. Conceptual models allow scientists and engineers to better visualize and understand a phenomenon under investigation or develop a possible solution to a design problem.</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Although they do not correspond exactly to the more complicated entity being modeled, they do bring certain features into focus while minimizing or obscuring others. Because all models contain approximations and assumptions that limit the range of validity of their application and the precision of their predictive power, it is important to recognize their limitations. </a:t>
            </a:r>
          </a:p>
          <a:p>
            <a:pPr eaLnBrk="1" hangingPunct="1">
              <a:lnSpc>
                <a:spcPct val="90000"/>
              </a:lnSpc>
              <a:spcBef>
                <a:spcPct val="0"/>
              </a:spcBef>
            </a:pPr>
            <a:r>
              <a:rPr lang="en-US" sz="1100" dirty="0">
                <a:latin typeface="Calibri" charset="0"/>
              </a:rPr>
              <a:t>(Framework, p. 3-8)</a:t>
            </a:r>
          </a:p>
          <a:p>
            <a:pPr eaLnBrk="1" hangingPunct="1">
              <a:lnSpc>
                <a:spcPct val="90000"/>
              </a:lnSpc>
              <a:spcBef>
                <a:spcPct val="0"/>
              </a:spcBef>
            </a:pPr>
            <a:r>
              <a:rPr lang="en-US" sz="1100" dirty="0">
                <a:latin typeface="Calibri" charset="0"/>
              </a:rPr>
              <a:t>Conceptual models, the focus of this section, are, in contrast, explicit representations that are in some ways analogous to the phenomena they represent. Conceptual models allow scientists and engineers to better visualize and understand a phenomenon under investigation or develop a possible solution to a design problem.</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Although they do not correspond exactly to the more complicated entity being modeled, they do bring certain features into focus while minimizing or obscuring others. Because all models contain approximations and assumptions that limit the range of validity of their application and the precision of their predictive power, it is important to recognize their limitations. </a:t>
            </a:r>
          </a:p>
          <a:p>
            <a:pPr eaLnBrk="1" hangingPunct="1">
              <a:lnSpc>
                <a:spcPct val="90000"/>
              </a:lnSpc>
              <a:spcBef>
                <a:spcPct val="0"/>
              </a:spcBef>
            </a:pPr>
            <a:r>
              <a:rPr lang="en-US" sz="1100" dirty="0">
                <a:latin typeface="Calibri" charset="0"/>
              </a:rPr>
              <a:t>(Framework, p. 3-8)</a:t>
            </a:r>
          </a:p>
          <a:p>
            <a:pPr eaLnBrk="1" hangingPunct="1">
              <a:lnSpc>
                <a:spcPct val="90000"/>
              </a:lnSpc>
              <a:spcBef>
                <a:spcPct val="0"/>
              </a:spcBef>
            </a:pPr>
            <a:r>
              <a:rPr lang="en-US" sz="1100" dirty="0">
                <a:solidFill>
                  <a:srgbClr val="000000"/>
                </a:solidFill>
                <a:latin typeface="TimesNewRomanPSMT" charset="0"/>
              </a:rPr>
              <a:t>Scientists and engineers investigate and observe the world with essentially two goals: (1) to systematically describe the world and (2) to develop and test theories and explanations of how the world works. In the first, careful observation and description often lead to identification of features that need to be explained or questions that need to be explored.</a:t>
            </a:r>
          </a:p>
          <a:p>
            <a:pPr eaLnBrk="1" hangingPunct="1">
              <a:lnSpc>
                <a:spcPct val="90000"/>
              </a:lnSpc>
              <a:spcBef>
                <a:spcPct val="0"/>
              </a:spcBef>
            </a:pPr>
            <a:endParaRPr lang="en-US" sz="1100" dirty="0">
              <a:solidFill>
                <a:srgbClr val="000000"/>
              </a:solidFill>
              <a:latin typeface="TimesNewRomanPSMT" charset="0"/>
            </a:endParaRPr>
          </a:p>
          <a:p>
            <a:pPr eaLnBrk="1" hangingPunct="1">
              <a:lnSpc>
                <a:spcPct val="90000"/>
              </a:lnSpc>
              <a:spcBef>
                <a:spcPct val="0"/>
              </a:spcBef>
            </a:pPr>
            <a:r>
              <a:rPr lang="en-US" sz="1100" dirty="0">
                <a:solidFill>
                  <a:srgbClr val="000000"/>
                </a:solidFill>
                <a:latin typeface="TimesNewRomanPSMT" charset="0"/>
              </a:rPr>
              <a:t>The second goal requires investigations to test explanatory models of the world and their predictions and whether the inferences suggested by these models are supported by data.</a:t>
            </a:r>
            <a:endParaRPr lang="en-US" sz="700" dirty="0">
              <a:solidFill>
                <a:srgbClr val="000000"/>
              </a:solidFill>
              <a:latin typeface="Arial" charset="0"/>
            </a:endParaRPr>
          </a:p>
          <a:p>
            <a:pPr eaLnBrk="1" hangingPunct="1">
              <a:lnSpc>
                <a:spcPct val="90000"/>
              </a:lnSpc>
              <a:spcBef>
                <a:spcPct val="0"/>
              </a:spcBef>
            </a:pPr>
            <a:endParaRPr lang="en-US" sz="1100" dirty="0">
              <a:solidFill>
                <a:srgbClr val="000000"/>
              </a:solidFill>
              <a:latin typeface="TimesNewRomanPSMT" charset="0"/>
            </a:endParaRPr>
          </a:p>
          <a:p>
            <a:pPr eaLnBrk="1" hangingPunct="1">
              <a:lnSpc>
                <a:spcPct val="90000"/>
              </a:lnSpc>
              <a:spcBef>
                <a:spcPct val="0"/>
              </a:spcBef>
            </a:pPr>
            <a:r>
              <a:rPr lang="en-US" sz="1100" dirty="0">
                <a:solidFill>
                  <a:srgbClr val="000000"/>
                </a:solidFill>
                <a:latin typeface="TimesNewRomanPSMT" charset="0"/>
              </a:rPr>
              <a:t>Planning and designing such investigations require the ability to design experimental or observational inquiries that are appropriate to answering the question being asked or testing a hypothesis that has been formed. This process begins by identifying the relevant variables and considering how they may be observed, measured, and controlled (constrained by the experimental design to take particular values). (Framework, 3-9 &amp;10) </a:t>
            </a:r>
            <a:endParaRPr lang="en-US" sz="1100" dirty="0">
              <a:latin typeface="Calibri" charset="0"/>
            </a:endParaRPr>
          </a:p>
          <a:p>
            <a:pPr eaLnBrk="1" hangingPunct="1">
              <a:lnSpc>
                <a:spcPct val="90000"/>
              </a:lnSpc>
              <a:spcBef>
                <a:spcPct val="0"/>
              </a:spcBef>
            </a:pPr>
            <a:r>
              <a:rPr lang="en-US" sz="1100" dirty="0">
                <a:latin typeface="TimesNewRomanPSMT" charset="0"/>
              </a:rPr>
              <a:t>Once collected, data must be presented in a form that can reveal any patterns and relationships and that allows results to be communicated to others. Because raw data as such have little meaning, a major practice of scientists is to organize and interpret the data through tabulating, graphing, or statistical analysis. Such analysis can bring out the meaning of the data—and their relevance—so that they may be used as evidence (Framework, p. 3-11).</a:t>
            </a:r>
            <a:endParaRPr lang="en-US" sz="1100" dirty="0">
              <a:latin typeface="Calibri" charset="0"/>
            </a:endParaRPr>
          </a:p>
          <a:p>
            <a:pPr eaLnBrk="1" hangingPunct="1">
              <a:lnSpc>
                <a:spcPct val="90000"/>
              </a:lnSpc>
              <a:spcBef>
                <a:spcPct val="0"/>
              </a:spcBef>
            </a:pPr>
            <a:r>
              <a:rPr lang="en-US" sz="1100" dirty="0">
                <a:latin typeface="Calibri" charset="0"/>
              </a:rPr>
              <a:t>Mathematics and computational tools are central to science and engineering.</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Mathematics enables the numerical representation of variables, the symbolic representation of relationships between physical entities, and the prediction of outcomes. Mathematics provides powerful models for describing and predicting such phenomena as atomic structure, gravitational</a:t>
            </a:r>
          </a:p>
          <a:p>
            <a:pPr eaLnBrk="1" hangingPunct="1">
              <a:lnSpc>
                <a:spcPct val="90000"/>
              </a:lnSpc>
              <a:spcBef>
                <a:spcPct val="0"/>
              </a:spcBef>
            </a:pPr>
            <a:r>
              <a:rPr lang="en-US" sz="1100" dirty="0">
                <a:latin typeface="Calibri" charset="0"/>
              </a:rPr>
              <a:t>forces, and quantum mechanics. </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Mathematics enables ideas to be expressed in a precise form and enables the identification of new ideas about the physical world.</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Although there are differences in how mathematics and computational thinking are applied in science and in engineering, mathematics often brings these two fields together by enabling engineers to apply the mathematical form of scientific theories and by enabling scientists to use powerful information technologies designed by engineers. </a:t>
            </a:r>
          </a:p>
          <a:p>
            <a:pPr eaLnBrk="1" hangingPunct="1">
              <a:lnSpc>
                <a:spcPct val="90000"/>
              </a:lnSpc>
              <a:spcBef>
                <a:spcPct val="0"/>
              </a:spcBef>
            </a:pPr>
            <a:r>
              <a:rPr lang="en-US" sz="1100" dirty="0">
                <a:latin typeface="Calibri" charset="0"/>
              </a:rPr>
              <a:t>(Framework, p. 3-13)</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TimesNewRomanPSMT" charset="0"/>
              </a:rPr>
              <a:t>Engaging students with standard scientific explanations of the world—helping them to gain an understanding of the major ideas that science has developed—is a central aspect of science education. Asking students to demonstrate their own understanding of the implications of a scientific idea by developing their own explanations of phenomena, whether based on observations they have made or models they have developed, engages them in an essential part of the process by which conceptual change can occur (Framework, p. 3-15).</a:t>
            </a:r>
          </a:p>
          <a:p>
            <a:pPr eaLnBrk="1" hangingPunct="1">
              <a:lnSpc>
                <a:spcPct val="90000"/>
              </a:lnSpc>
              <a:spcBef>
                <a:spcPct val="0"/>
              </a:spcBef>
            </a:pPr>
            <a:r>
              <a:rPr lang="en-US" sz="1100" dirty="0">
                <a:solidFill>
                  <a:srgbClr val="000000"/>
                </a:solidFill>
                <a:latin typeface="Calibri" charset="0"/>
              </a:rPr>
              <a:t>In engineering, the goal is a design rather than an explanation. The process of developing a design is iterative and systematic, as is the process of developing an explanation or theory in science (Framework, p. 3-15 &amp; 16). </a:t>
            </a:r>
            <a:endParaRPr lang="en-US" sz="1100" dirty="0">
              <a:latin typeface="Calibri" charset="0"/>
            </a:endParaRPr>
          </a:p>
          <a:p>
            <a:pPr eaLnBrk="1" hangingPunct="1">
              <a:lnSpc>
                <a:spcPct val="90000"/>
              </a:lnSpc>
              <a:spcBef>
                <a:spcPct val="0"/>
              </a:spcBef>
            </a:pPr>
            <a:r>
              <a:rPr lang="en-US" sz="1100" dirty="0">
                <a:solidFill>
                  <a:srgbClr val="000000"/>
                </a:solidFill>
                <a:latin typeface="Calibri" charset="0"/>
              </a:rPr>
              <a:t>Engineers</a:t>
            </a:r>
            <a:r>
              <a:rPr lang="ja-JP" altLang="en-US" sz="1100" dirty="0">
                <a:solidFill>
                  <a:srgbClr val="000000"/>
                </a:solidFill>
                <a:latin typeface="Calibri" charset="0"/>
              </a:rPr>
              <a:t>’</a:t>
            </a:r>
            <a:r>
              <a:rPr lang="en-US" altLang="ja-JP" sz="1100" dirty="0">
                <a:solidFill>
                  <a:srgbClr val="000000"/>
                </a:solidFill>
                <a:latin typeface="Calibri" charset="0"/>
              </a:rPr>
              <a:t> activities, however, have elements that are distinct from those of scientists. These elements include specifying constraints and criteria for desired qualities of the solution, developing a design plan, producing and testing models or prototypes, selecting among alternative design features to optimize the achievement of design criteria, and refining design ideas based on the performance of a prototype or simulation (Framework, p. 3-15 &amp; 16).</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In science, the production of knowledge is dependent on a process of reasoning that requires a scientist to make a justified claim about the world. In response, other scientists attempt to identify the claim</a:t>
            </a:r>
            <a:r>
              <a:rPr lang="ja-JP" altLang="en-US" sz="1100" dirty="0">
                <a:latin typeface="Calibri" charset="0"/>
              </a:rPr>
              <a:t>’</a:t>
            </a:r>
            <a:r>
              <a:rPr lang="en-US" altLang="ja-JP" sz="1100" dirty="0">
                <a:latin typeface="Calibri" charset="0"/>
              </a:rPr>
              <a:t>s weaknesses and limitations. Their arguments can be based on deductions from premises, on inductive generalizations of existing patterns, or on inferences about the best possible explanation. Argumentation is also needed to resolve questions involving, for example, the best experimental design, the most appropriate techniques of data analysis, or the best interpretation of a given data set (Framework, p. 3-17).</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In engineering, reasoning and argument are essential to finding the best possible solution to a problem. At an early design stage, competing ideas must be compared (and possibly combined) to achieve an initial design, and the choices are made through argumentation about the merits of the various ideas pertinent to the design goals. At a later stage in the design process, engineers test their potential solution, collect data, and modify their design in an iterative manner. The results of such efforts are often presented as evidence to argue about the strengths and weaknesses of a particular design (Framework, p. 3-18).</a:t>
            </a:r>
          </a:p>
          <a:p>
            <a:pPr eaLnBrk="1" hangingPunct="1">
              <a:lnSpc>
                <a:spcPct val="90000"/>
              </a:lnSpc>
              <a:spcBef>
                <a:spcPct val="0"/>
              </a:spcBef>
            </a:pPr>
            <a:r>
              <a:rPr lang="en-US" sz="1100" dirty="0">
                <a:latin typeface="Calibri" charset="0"/>
              </a:rPr>
              <a:t>From the very start of their science education, students should be asked to engage in the communication of science, especially regarding the investigations they are conducting and the observations they are making. Careful description of observations and clear statement of ideas, with the ability to both refine a statement in response to questions and to ask questions of others to achieve clarification of what is being said begin at the earliest grades. </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Beginning in upper elementary and middle school, the ability to interpret written materials becomes more important.</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Early work on reading science texts should also include explicit instruction and practice in interpreting tables, diagrams, and charts and coordinating information conveyed by them with information in written text.</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Not only must students learn technical terms but also more general academic language, such as </a:t>
            </a:r>
            <a:r>
              <a:rPr lang="ja-JP" altLang="en-US" sz="1100" dirty="0">
                <a:latin typeface="Calibri" charset="0"/>
              </a:rPr>
              <a:t>“</a:t>
            </a:r>
            <a:r>
              <a:rPr lang="en-US" altLang="ja-JP" sz="1100" dirty="0">
                <a:latin typeface="Calibri" charset="0"/>
              </a:rPr>
              <a:t>analyze</a:t>
            </a:r>
            <a:r>
              <a:rPr lang="ja-JP" altLang="en-US" sz="1100" dirty="0">
                <a:latin typeface="Calibri" charset="0"/>
              </a:rPr>
              <a:t>”</a:t>
            </a:r>
            <a:r>
              <a:rPr lang="en-US" altLang="ja-JP" sz="1100" dirty="0">
                <a:latin typeface="Calibri" charset="0"/>
              </a:rPr>
              <a:t> or </a:t>
            </a:r>
            <a:r>
              <a:rPr lang="ja-JP" altLang="en-US" sz="1100" dirty="0">
                <a:latin typeface="Calibri" charset="0"/>
              </a:rPr>
              <a:t>“</a:t>
            </a:r>
            <a:r>
              <a:rPr lang="en-US" altLang="ja-JP" sz="1100" dirty="0">
                <a:latin typeface="Calibri" charset="0"/>
              </a:rPr>
              <a:t>correlation,</a:t>
            </a:r>
            <a:r>
              <a:rPr lang="ja-JP" altLang="en-US" sz="1100" dirty="0">
                <a:latin typeface="Calibri" charset="0"/>
              </a:rPr>
              <a:t>”</a:t>
            </a:r>
            <a:r>
              <a:rPr lang="en-US" altLang="ja-JP" sz="1100" dirty="0">
                <a:latin typeface="Calibri" charset="0"/>
              </a:rPr>
              <a:t> which are not part of most students</a:t>
            </a:r>
            <a:r>
              <a:rPr lang="ja-JP" altLang="en-US" sz="1100" dirty="0">
                <a:latin typeface="Calibri" charset="0"/>
              </a:rPr>
              <a:t>’</a:t>
            </a:r>
            <a:r>
              <a:rPr lang="en-US" altLang="ja-JP" sz="1100" dirty="0">
                <a:latin typeface="Calibri" charset="0"/>
              </a:rPr>
              <a:t> everyday vocabulary and thus need specific elaboration if they are to make sense of scientific text. It follows that to master the reading of scientific material, students need opportunities to engage with such text and to identify its major features; they cannot be expected simply to apply reading skills learned elsewhere to master this unfamiliar genre effectively. </a:t>
            </a:r>
          </a:p>
          <a:p>
            <a:pPr eaLnBrk="1" hangingPunct="1">
              <a:lnSpc>
                <a:spcPct val="90000"/>
              </a:lnSpc>
              <a:spcBef>
                <a:spcPct val="0"/>
              </a:spcBef>
            </a:pPr>
            <a:endParaRPr lang="en-US" sz="1100" dirty="0">
              <a:latin typeface="Calibri" charset="0"/>
            </a:endParaRPr>
          </a:p>
          <a:p>
            <a:pPr eaLnBrk="1" hangingPunct="1">
              <a:lnSpc>
                <a:spcPct val="90000"/>
              </a:lnSpc>
              <a:spcBef>
                <a:spcPct val="0"/>
              </a:spcBef>
            </a:pPr>
            <a:r>
              <a:rPr lang="en-US" sz="1100" dirty="0">
                <a:latin typeface="Calibri" charset="0"/>
              </a:rPr>
              <a:t>In engineering, students likewise need opportunities to communicate ideas using appropriate combinations of sketches, models, and language. They should also create drawings to test concepts and communicate detailed plans; explain and critique models of various sorts, including scale models and prototypes; and present the results of simulations, not only regarding the planning and development stages but also to make compelling presentations of their ultimate solutions.</a:t>
            </a:r>
          </a:p>
          <a:p>
            <a:pPr eaLnBrk="1" hangingPunct="1">
              <a:lnSpc>
                <a:spcPct val="90000"/>
              </a:lnSpc>
              <a:spcBef>
                <a:spcPct val="0"/>
              </a:spcBef>
            </a:pPr>
            <a:r>
              <a:rPr lang="en-US" sz="1100" dirty="0">
                <a:latin typeface="Calibri" charset="0"/>
              </a:rPr>
              <a:t>(Framework, p. 3-21)</a:t>
            </a:r>
          </a:p>
          <a:p>
            <a:pPr eaLnBrk="1" hangingPunct="1">
              <a:lnSpc>
                <a:spcPct val="90000"/>
              </a:lnSpc>
              <a:spcBef>
                <a:spcPct val="0"/>
              </a:spcBef>
            </a:pPr>
            <a:endParaRPr lang="en-US" sz="1100" dirty="0">
              <a:latin typeface="Calibri"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29017" indent="-280391" eaLnBrk="0" hangingPunct="0">
              <a:defRPr sz="2400">
                <a:solidFill>
                  <a:schemeClr val="tx1"/>
                </a:solidFill>
                <a:latin typeface="Arial" charset="0"/>
                <a:ea typeface="ＭＳ Ｐゴシック" charset="0"/>
              </a:defRPr>
            </a:lvl2pPr>
            <a:lvl3pPr marL="1121564" indent="-224312" eaLnBrk="0" hangingPunct="0">
              <a:defRPr sz="2400">
                <a:solidFill>
                  <a:schemeClr val="tx1"/>
                </a:solidFill>
                <a:latin typeface="Arial" charset="0"/>
                <a:ea typeface="ＭＳ Ｐゴシック" charset="0"/>
              </a:defRPr>
            </a:lvl3pPr>
            <a:lvl4pPr marL="1570189" indent="-224312" eaLnBrk="0" hangingPunct="0">
              <a:defRPr sz="2400">
                <a:solidFill>
                  <a:schemeClr val="tx1"/>
                </a:solidFill>
                <a:latin typeface="Arial" charset="0"/>
                <a:ea typeface="ＭＳ Ｐゴシック" charset="0"/>
              </a:defRPr>
            </a:lvl4pPr>
            <a:lvl5pPr marL="2018816" indent="-224312" eaLnBrk="0" hangingPunct="0">
              <a:defRPr sz="2400">
                <a:solidFill>
                  <a:schemeClr val="tx1"/>
                </a:solidFill>
                <a:latin typeface="Arial" charset="0"/>
                <a:ea typeface="ＭＳ Ｐゴシック" charset="0"/>
              </a:defRPr>
            </a:lvl5pPr>
            <a:lvl6pPr marL="2467441" indent="-224312" eaLnBrk="0" fontAlgn="base" hangingPunct="0">
              <a:spcBef>
                <a:spcPct val="0"/>
              </a:spcBef>
              <a:spcAft>
                <a:spcPct val="0"/>
              </a:spcAft>
              <a:defRPr sz="2400">
                <a:solidFill>
                  <a:schemeClr val="tx1"/>
                </a:solidFill>
                <a:latin typeface="Arial" charset="0"/>
                <a:ea typeface="ＭＳ Ｐゴシック" charset="0"/>
              </a:defRPr>
            </a:lvl6pPr>
            <a:lvl7pPr marL="2916065" indent="-224312" eaLnBrk="0" fontAlgn="base" hangingPunct="0">
              <a:spcBef>
                <a:spcPct val="0"/>
              </a:spcBef>
              <a:spcAft>
                <a:spcPct val="0"/>
              </a:spcAft>
              <a:defRPr sz="2400">
                <a:solidFill>
                  <a:schemeClr val="tx1"/>
                </a:solidFill>
                <a:latin typeface="Arial" charset="0"/>
                <a:ea typeface="ＭＳ Ｐゴシック" charset="0"/>
              </a:defRPr>
            </a:lvl7pPr>
            <a:lvl8pPr marL="3364692" indent="-224312" eaLnBrk="0" fontAlgn="base" hangingPunct="0">
              <a:spcBef>
                <a:spcPct val="0"/>
              </a:spcBef>
              <a:spcAft>
                <a:spcPct val="0"/>
              </a:spcAft>
              <a:defRPr sz="2400">
                <a:solidFill>
                  <a:schemeClr val="tx1"/>
                </a:solidFill>
                <a:latin typeface="Arial" charset="0"/>
                <a:ea typeface="ＭＳ Ｐゴシック" charset="0"/>
              </a:defRPr>
            </a:lvl8pPr>
            <a:lvl9pPr marL="3813317" indent="-224312"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5E9484-1318-0F4B-A75D-A1C0666C5C03}" type="slidenum">
              <a:rPr lang="en-US" sz="1200">
                <a:solidFill>
                  <a:prstClr val="black"/>
                </a:solidFill>
                <a:latin typeface="Calibri" charset="0"/>
              </a:rPr>
              <a:pPr eaLnBrk="1" hangingPunct="1"/>
              <a:t>2</a:t>
            </a:fld>
            <a:endParaRPr lang="en-US" sz="1200" dirty="0">
              <a:solidFill>
                <a:prstClr val="black"/>
              </a:solidFill>
              <a:latin typeface="Calibri" charset="0"/>
            </a:endParaRPr>
          </a:p>
        </p:txBody>
      </p:sp>
    </p:spTree>
    <p:extLst>
      <p:ext uri="{BB962C8B-B14F-4D97-AF65-F5344CB8AC3E}">
        <p14:creationId xmlns:p14="http://schemas.microsoft.com/office/powerpoint/2010/main" val="1602806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100" dirty="0"/>
              <a:t>Heidi</a:t>
            </a:r>
            <a:r>
              <a:rPr lang="ja-JP" altLang="en-US" sz="1100" dirty="0"/>
              <a:t>’</a:t>
            </a:r>
            <a:r>
              <a:rPr lang="en-US" altLang="ja-JP" sz="1100" dirty="0"/>
              <a:t>s slide</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The crosscutting concepts have application across all domains of science. As such, they provide one way of linking across the domains in Dimension 3. These crosscutting concepts are not unique to this report. They echo many of the unifying concepts and processes in the </a:t>
            </a:r>
            <a:r>
              <a:rPr lang="en-US" altLang="en-US" sz="1100" i="1" dirty="0"/>
              <a:t>National Science Education Standards </a:t>
            </a:r>
            <a:r>
              <a:rPr lang="en-US" altLang="en-US" sz="1100" dirty="0"/>
              <a:t>[7], the common themes in the </a:t>
            </a:r>
            <a:r>
              <a:rPr lang="en-US" altLang="en-US" sz="1100" i="1" dirty="0"/>
              <a:t>Benchmarks for Science Literacy </a:t>
            </a:r>
            <a:r>
              <a:rPr lang="en-US" altLang="en-US" sz="1100" dirty="0"/>
              <a:t>[6], and the unifying concepts in the </a:t>
            </a:r>
            <a:r>
              <a:rPr lang="en-US" altLang="en-US" sz="1100" i="1" dirty="0"/>
              <a:t>Science College Board Standards for College Success </a:t>
            </a:r>
            <a:r>
              <a:rPr lang="en-US" altLang="en-US" sz="1100" dirty="0"/>
              <a:t>[9] (Framework, p. 2-5).</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These crosscutting concepts were selected for their value across the sciences and in engineering. These concepts help provide</a:t>
            </a:r>
          </a:p>
          <a:p>
            <a:pPr eaLnBrk="1" hangingPunct="1">
              <a:lnSpc>
                <a:spcPct val="90000"/>
              </a:lnSpc>
              <a:spcBef>
                <a:spcPct val="0"/>
              </a:spcBef>
            </a:pPr>
            <a:r>
              <a:rPr lang="en-US" altLang="en-US" sz="1100" dirty="0"/>
              <a:t>students with an organizational framework for connecting knowledge from the various disciplines into a coherent and scientifically based view of the world (Framework, p. 4-1).</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i="1" dirty="0"/>
              <a:t>1. Patterns. </a:t>
            </a:r>
            <a:r>
              <a:rPr lang="en-US" altLang="en-US" sz="1100" dirty="0"/>
              <a:t>Observed patterns of forms and events guide organization and classification, and they prompt questions about relationships and the factors that influence them.</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2. </a:t>
            </a:r>
            <a:r>
              <a:rPr lang="en-US" altLang="en-US" sz="1100" i="1" dirty="0"/>
              <a:t>Cause and effect: Mechanism and explanation</a:t>
            </a:r>
            <a:r>
              <a:rPr lang="en-US" altLang="en-US" sz="1100" dirty="0"/>
              <a:t>. Events have causes, sometimes simple, sometimes multifaceted. A major activity of science is investigating and explaining causal relationships and the mechanisms by which they are mediated. Such mechanisms can then be tested across given contexts and used to predict and explain events in newcontexts.</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3. </a:t>
            </a:r>
            <a:r>
              <a:rPr lang="en-US" altLang="en-US" sz="1100" i="1" dirty="0"/>
              <a:t>Scale, proportion, and quantity. </a:t>
            </a:r>
            <a:r>
              <a:rPr lang="en-US" altLang="en-US" sz="1100" dirty="0"/>
              <a:t>In considering phenomena, it is critical to recognize what is relevant at different measures of size, time, and energy and to recognize how changes in scale, proportion, or quantity affect a system</a:t>
            </a:r>
            <a:r>
              <a:rPr lang="ja-JP" altLang="en-US" sz="1100" dirty="0"/>
              <a:t>’</a:t>
            </a:r>
            <a:r>
              <a:rPr lang="en-US" altLang="ja-JP" sz="1100" dirty="0"/>
              <a:t>s structure or performance.</a:t>
            </a:r>
          </a:p>
          <a:p>
            <a:pPr eaLnBrk="1" hangingPunct="1">
              <a:lnSpc>
                <a:spcPct val="90000"/>
              </a:lnSpc>
              <a:spcBef>
                <a:spcPct val="0"/>
              </a:spcBef>
            </a:pPr>
            <a:r>
              <a:rPr lang="en-US" altLang="en-US" sz="1100" dirty="0"/>
              <a:t>(Framework, p. 4-1)</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4. </a:t>
            </a:r>
            <a:r>
              <a:rPr lang="en-US" altLang="en-US" sz="1100" i="1" dirty="0"/>
              <a:t>Systems and system models. </a:t>
            </a:r>
            <a:r>
              <a:rPr lang="en-US" altLang="en-US" sz="1100" dirty="0"/>
              <a:t>Defining the system under study—specifying its boundaries and making explicit a model of that system—provides tools for understanding and testing ideas that are applicable throughout science and engineerin</a:t>
            </a:r>
            <a:r>
              <a:rPr lang="en-US" altLang="en-US" sz="1100" b="1" dirty="0"/>
              <a:t>g</a:t>
            </a:r>
            <a:r>
              <a:rPr lang="en-US" altLang="en-US" sz="1100" dirty="0"/>
              <a:t>.</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5. </a:t>
            </a:r>
            <a:r>
              <a:rPr lang="en-US" altLang="en-US" sz="1100" i="1" dirty="0"/>
              <a:t>Energy and matter: Flows, cycles, and conservation. </a:t>
            </a:r>
            <a:r>
              <a:rPr lang="en-US" altLang="en-US" sz="1100" dirty="0"/>
              <a:t>Tracking fluxes of energy and matter into, out of, and within systems helps one understand the systems</a:t>
            </a:r>
            <a:r>
              <a:rPr lang="ja-JP" altLang="en-US" sz="1100" dirty="0"/>
              <a:t>’</a:t>
            </a:r>
            <a:r>
              <a:rPr lang="en-US" altLang="ja-JP" sz="1100" dirty="0"/>
              <a:t> possibilities and limitations.</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6. </a:t>
            </a:r>
            <a:r>
              <a:rPr lang="en-US" altLang="en-US" sz="1100" i="1" dirty="0"/>
              <a:t>Structure and function. </a:t>
            </a:r>
            <a:r>
              <a:rPr lang="en-US" altLang="en-US" sz="1100" dirty="0"/>
              <a:t>The way in which an object or living thing is shaped and its substructure determine many of its properties and functions.</a:t>
            </a:r>
          </a:p>
          <a:p>
            <a:pPr eaLnBrk="1" hangingPunct="1">
              <a:lnSpc>
                <a:spcPct val="90000"/>
              </a:lnSpc>
              <a:spcBef>
                <a:spcPct val="0"/>
              </a:spcBef>
            </a:pPr>
            <a:endParaRPr lang="en-US" altLang="en-US" sz="1100" dirty="0"/>
          </a:p>
          <a:p>
            <a:pPr eaLnBrk="1" hangingPunct="1">
              <a:lnSpc>
                <a:spcPct val="90000"/>
              </a:lnSpc>
              <a:spcBef>
                <a:spcPct val="0"/>
              </a:spcBef>
            </a:pPr>
            <a:r>
              <a:rPr lang="en-US" altLang="en-US" sz="1100" dirty="0"/>
              <a:t>7. </a:t>
            </a:r>
            <a:r>
              <a:rPr lang="en-US" altLang="en-US" sz="1100" i="1" dirty="0"/>
              <a:t>Stability and change. </a:t>
            </a:r>
            <a:r>
              <a:rPr lang="en-US" altLang="en-US" sz="1100" dirty="0"/>
              <a:t>For natural and built systems alike, conditions of stability and determinants of rates of change or evolution of the system are critical elements of study.</a:t>
            </a:r>
          </a:p>
          <a:p>
            <a:pPr eaLnBrk="1" hangingPunct="1">
              <a:lnSpc>
                <a:spcPct val="90000"/>
              </a:lnSpc>
              <a:spcBef>
                <a:spcPct val="0"/>
              </a:spcBef>
            </a:pPr>
            <a:r>
              <a:rPr lang="en-US" altLang="en-US" sz="1100" dirty="0"/>
              <a:t>(Framework, p. 4-2)</a:t>
            </a:r>
          </a:p>
          <a:p>
            <a:pPr eaLnBrk="1" hangingPunct="1">
              <a:lnSpc>
                <a:spcPct val="90000"/>
              </a:lnSpc>
              <a:spcBef>
                <a:spcPct val="0"/>
              </a:spcBef>
            </a:pPr>
            <a:endParaRPr lang="en-US" altLang="en-US" sz="1100" dirty="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29057" indent="-280406" eaLnBrk="0" hangingPunct="0">
              <a:defRPr sz="2400">
                <a:solidFill>
                  <a:schemeClr val="tx1"/>
                </a:solidFill>
                <a:latin typeface="Arial" pitchFamily="34" charset="0"/>
                <a:ea typeface="MS PGothic" pitchFamily="34" charset="-128"/>
              </a:defRPr>
            </a:lvl2pPr>
            <a:lvl3pPr marL="1121626" indent="-224325" eaLnBrk="0" hangingPunct="0">
              <a:defRPr sz="2400">
                <a:solidFill>
                  <a:schemeClr val="tx1"/>
                </a:solidFill>
                <a:latin typeface="Arial" pitchFamily="34" charset="0"/>
                <a:ea typeface="MS PGothic" pitchFamily="34" charset="-128"/>
              </a:defRPr>
            </a:lvl3pPr>
            <a:lvl4pPr marL="1570276" indent="-224325" eaLnBrk="0" hangingPunct="0">
              <a:defRPr sz="2400">
                <a:solidFill>
                  <a:schemeClr val="tx1"/>
                </a:solidFill>
                <a:latin typeface="Arial" pitchFamily="34" charset="0"/>
                <a:ea typeface="MS PGothic" pitchFamily="34" charset="-128"/>
              </a:defRPr>
            </a:lvl4pPr>
            <a:lvl5pPr marL="2018927" indent="-224325" eaLnBrk="0" hangingPunct="0">
              <a:defRPr sz="2400">
                <a:solidFill>
                  <a:schemeClr val="tx1"/>
                </a:solidFill>
                <a:latin typeface="Arial" pitchFamily="34" charset="0"/>
                <a:ea typeface="MS PGothic"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MS PGothic"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MS PGothic"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MS PGothic"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2BCCF3E1-6766-4EAE-BAA7-6E3C27D6E8F1}" type="slidenum">
              <a:rPr lang="en-US" altLang="en-US" sz="1200">
                <a:solidFill>
                  <a:prstClr val="black"/>
                </a:solidFill>
                <a:latin typeface="Calibri" pitchFamily="34" charset="0"/>
              </a:rPr>
              <a:pPr eaLnBrk="1" hangingPunct="1"/>
              <a:t>3</a:t>
            </a:fld>
            <a:endParaRPr lang="en-US" altLang="en-US" sz="1200" dirty="0">
              <a:solidFill>
                <a:prstClr val="black"/>
              </a:solidFill>
              <a:latin typeface="Calibri" pitchFamily="34" charset="0"/>
            </a:endParaRPr>
          </a:p>
        </p:txBody>
      </p:sp>
    </p:spTree>
    <p:extLst>
      <p:ext uri="{BB962C8B-B14F-4D97-AF65-F5344CB8AC3E}">
        <p14:creationId xmlns:p14="http://schemas.microsoft.com/office/powerpoint/2010/main" val="1654725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5F7B1-67E3-431E-9F69-4D2A542B129E}"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166045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5F7B1-67E3-431E-9F69-4D2A542B129E}"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81246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5F7B1-67E3-431E-9F69-4D2A542B129E}"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1688341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9477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4488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8659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4654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3435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5384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4270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00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5F7B1-67E3-431E-9F69-4D2A542B129E}"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455674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2307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35974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926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Custom Layout">
    <p:spTree>
      <p:nvGrpSpPr>
        <p:cNvPr id="1" name=""/>
        <p:cNvGrpSpPr/>
        <p:nvPr/>
      </p:nvGrpSpPr>
      <p:grpSpPr>
        <a:xfrm>
          <a:off x="0" y="0"/>
          <a:ext cx="0" cy="0"/>
          <a:chOff x="0" y="0"/>
          <a:chExt cx="0" cy="0"/>
        </a:xfrm>
      </p:grpSpPr>
      <p:pic>
        <p:nvPicPr>
          <p:cNvPr id="5" name="Picture 2" descr="J:\Communications &amp; Outreach\Stock Photos\NGSS\86491665.jpg"/>
          <p:cNvPicPr>
            <a:picLocks noChangeAspect="1" noChangeArrowheads="1"/>
          </p:cNvPicPr>
          <p:nvPr userDrawn="1"/>
        </p:nvPicPr>
        <p:blipFill>
          <a:blip r:embed="rId2" cstate="print"/>
          <a:srcRect/>
          <a:stretch>
            <a:fillRect/>
          </a:stretch>
        </p:blipFill>
        <p:spPr bwMode="auto">
          <a:xfrm>
            <a:off x="9660439" y="267891"/>
            <a:ext cx="2320231" cy="1125141"/>
          </a:xfrm>
          <a:prstGeom prst="rect">
            <a:avLst/>
          </a:prstGeom>
          <a:noFill/>
          <a:ln w="9525">
            <a:solidFill>
              <a:srgbClr val="303A96"/>
            </a:solid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sz="half" idx="1"/>
          </p:nvPr>
        </p:nvSpPr>
        <p:spPr>
          <a:xfrm>
            <a:off x="610198" y="1600647"/>
            <a:ext cx="5414367" cy="4525119"/>
          </a:xfrm>
        </p:spPr>
        <p:txBody>
          <a:bodyPr/>
          <a:lstStyle>
            <a:lvl1pPr>
              <a:defRPr sz="1900"/>
            </a:lvl1pPr>
            <a:lvl2pPr>
              <a:defRPr sz="17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3"/>
          <p:cNvSpPr>
            <a:spLocks noGrp="1"/>
          </p:cNvSpPr>
          <p:nvPr>
            <p:ph sz="half" idx="2"/>
          </p:nvPr>
        </p:nvSpPr>
        <p:spPr>
          <a:xfrm>
            <a:off x="6167438" y="1600647"/>
            <a:ext cx="5414367" cy="4525119"/>
          </a:xfrm>
        </p:spPr>
        <p:txBody>
          <a:bodyPr/>
          <a:lstStyle>
            <a:lvl1pPr>
              <a:defRPr sz="1900"/>
            </a:lvl1pPr>
            <a:lvl2pPr>
              <a:defRPr sz="17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
          <p:cNvSpPr>
            <a:spLocks noGrp="1"/>
          </p:cNvSpPr>
          <p:nvPr>
            <p:ph type="sldNum" sz="quarter" idx="10"/>
          </p:nvPr>
        </p:nvSpPr>
        <p:spPr/>
        <p:txBody>
          <a:bodyPr rtlCol="0"/>
          <a:lstStyle>
            <a:lvl1pPr hangingPunct="1">
              <a:defRPr/>
            </a:lvl1pPr>
          </a:lstStyle>
          <a:p>
            <a:pPr>
              <a:defRPr/>
            </a:pPr>
            <a:fld id="{B7B6FCE1-0E06-47BA-B5C3-853C3346F9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465080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800" y="71438"/>
            <a:ext cx="9601200" cy="11430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DB1B1A9D-DD2A-4C48-928B-B8DA731309AE}" type="datetime1">
              <a:rPr lang="en-US" smtClean="0">
                <a:solidFill>
                  <a:prstClr val="black">
                    <a:tint val="75000"/>
                  </a:prstClr>
                </a:solidFill>
              </a:rPr>
              <a:pPr>
                <a:defRPr/>
              </a:pPr>
              <a:t>10/26/2015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vl1pPr>
          </a:lstStyle>
          <a:p>
            <a:pPr>
              <a:defRPr/>
            </a:pPr>
            <a:r>
              <a:rPr lang="en-US" dirty="0" smtClean="0">
                <a:solidFill>
                  <a:prstClr val="black">
                    <a:tint val="75000"/>
                  </a:prstClr>
                </a:solidFill>
              </a:rPr>
              <a:t>P-12 MSOU of PIMSER</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rtlCol="0"/>
          <a:lstStyle>
            <a:lvl1pPr fontAlgn="auto">
              <a:spcBef>
                <a:spcPts val="0"/>
              </a:spcBef>
              <a:spcAft>
                <a:spcPts val="0"/>
              </a:spcAft>
              <a:defRPr>
                <a:solidFill>
                  <a:schemeClr val="tx1">
                    <a:tint val="75000"/>
                  </a:schemeClr>
                </a:solidFill>
                <a:latin typeface="+mn-lt"/>
                <a:ea typeface="+mn-ea"/>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40243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5F7B1-67E3-431E-9F69-4D2A542B129E}"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1832543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65F7B1-67E3-431E-9F69-4D2A542B129E}"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352912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5F7B1-67E3-431E-9F69-4D2A542B129E}"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405092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5F7B1-67E3-431E-9F69-4D2A542B129E}"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426912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5F7B1-67E3-431E-9F69-4D2A542B129E}"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371232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5F7B1-67E3-431E-9F69-4D2A542B129E}"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133549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5F7B1-67E3-431E-9F69-4D2A542B129E}"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25F1D-1FDE-454D-A254-91EF964B880A}" type="slidenum">
              <a:rPr lang="en-US" smtClean="0"/>
              <a:t>‹#›</a:t>
            </a:fld>
            <a:endParaRPr lang="en-US"/>
          </a:p>
        </p:txBody>
      </p:sp>
    </p:spTree>
    <p:extLst>
      <p:ext uri="{BB962C8B-B14F-4D97-AF65-F5344CB8AC3E}">
        <p14:creationId xmlns:p14="http://schemas.microsoft.com/office/powerpoint/2010/main" val="5549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5F7B1-67E3-431E-9F69-4D2A542B129E}" type="datetimeFigureOut">
              <a:rPr lang="en-US" smtClean="0"/>
              <a:t>10/26/2015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25F1D-1FDE-454D-A254-91EF964B880A}" type="slidenum">
              <a:rPr lang="en-US" smtClean="0"/>
              <a:t>‹#›</a:t>
            </a:fld>
            <a:endParaRPr lang="en-US"/>
          </a:p>
        </p:txBody>
      </p:sp>
    </p:spTree>
    <p:extLst>
      <p:ext uri="{BB962C8B-B14F-4D97-AF65-F5344CB8AC3E}">
        <p14:creationId xmlns:p14="http://schemas.microsoft.com/office/powerpoint/2010/main" val="381183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802C9-6766-4119-ABF3-11C22521804E}" type="datetimeFigureOut">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DC88D-A23A-47B3-9361-60907F4C4D5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3706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eachingchannel.org/videos/cross-discipline-lesson-achie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825625"/>
            <a:ext cx="6972300" cy="4351338"/>
          </a:xfrm>
        </p:spPr>
        <p:txBody>
          <a:bodyPr/>
          <a:lstStyle/>
          <a:p>
            <a:r>
              <a:rPr lang="en-US" dirty="0" smtClean="0"/>
              <a:t>The three dimensions of NGSS</a:t>
            </a:r>
            <a:endParaRPr lang="en-US" dirty="0"/>
          </a:p>
        </p:txBody>
      </p:sp>
      <p:pic>
        <p:nvPicPr>
          <p:cNvPr id="4" name="Picture 3"/>
          <p:cNvPicPr>
            <a:picLocks noChangeAspect="1"/>
          </p:cNvPicPr>
          <p:nvPr/>
        </p:nvPicPr>
        <p:blipFill>
          <a:blip r:embed="rId2"/>
          <a:stretch>
            <a:fillRect/>
          </a:stretch>
        </p:blipFill>
        <p:spPr>
          <a:xfrm>
            <a:off x="6874110" y="966043"/>
            <a:ext cx="5317890" cy="5210920"/>
          </a:xfrm>
          <a:prstGeom prst="rect">
            <a:avLst/>
          </a:prstGeom>
        </p:spPr>
      </p:pic>
      <p:pic>
        <p:nvPicPr>
          <p:cNvPr id="5" name="Picture 4"/>
          <p:cNvPicPr>
            <a:picLocks noChangeAspect="1"/>
          </p:cNvPicPr>
          <p:nvPr/>
        </p:nvPicPr>
        <p:blipFill>
          <a:blip r:embed="rId3"/>
          <a:stretch>
            <a:fillRect/>
          </a:stretch>
        </p:blipFill>
        <p:spPr>
          <a:xfrm>
            <a:off x="1738494" y="2890940"/>
            <a:ext cx="3397122" cy="3560924"/>
          </a:xfrm>
          <a:prstGeom prst="rect">
            <a:avLst/>
          </a:prstGeom>
        </p:spPr>
      </p:pic>
    </p:spTree>
    <p:extLst>
      <p:ext uri="{BB962C8B-B14F-4D97-AF65-F5344CB8AC3E}">
        <p14:creationId xmlns:p14="http://schemas.microsoft.com/office/powerpoint/2010/main" val="3834668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a:xfrm>
            <a:off x="1632449" y="151509"/>
            <a:ext cx="7200900" cy="1143000"/>
          </a:xfrm>
          <a:gradFill flip="none" rotWithShape="1">
            <a:gsLst>
              <a:gs pos="0">
                <a:schemeClr val="accent3"/>
              </a:gs>
              <a:gs pos="100000">
                <a:srgbClr val="FFFFFF"/>
              </a:gs>
            </a:gsLst>
            <a:lin ang="18900000" scaled="0"/>
            <a:tileRect/>
          </a:gradFill>
          <a:ln w="28575" cmpd="sng">
            <a:solidFill>
              <a:schemeClr val="accent1"/>
            </a:solidFill>
          </a:ln>
        </p:spPr>
        <p:txBody>
          <a:bodyPr rtlCol="0">
            <a:normAutofit fontScale="90000"/>
          </a:bodyPr>
          <a:lstStyle/>
          <a:p>
            <a:pPr>
              <a:defRPr/>
            </a:pPr>
            <a:r>
              <a:rPr lang="en-US" sz="3600" b="1" dirty="0">
                <a:latin typeface="Arial" pitchFamily="34" charset="0"/>
              </a:rPr>
              <a:t>Science and Engineering Practices</a:t>
            </a:r>
            <a:endParaRPr lang="en-US" sz="3600" b="1" dirty="0">
              <a:latin typeface="Arial" pitchFamily="34" charset="0"/>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Rectangle 3"/>
          <p:cNvSpPr txBox="1">
            <a:spLocks noChangeArrowheads="1"/>
          </p:cNvSpPr>
          <p:nvPr/>
        </p:nvSpPr>
        <p:spPr>
          <a:xfrm>
            <a:off x="1676400" y="1677028"/>
            <a:ext cx="4038600" cy="4191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344488">
              <a:lnSpc>
                <a:spcPct val="90000"/>
              </a:lnSpc>
              <a:spcAft>
                <a:spcPct val="20000"/>
              </a:spcAft>
              <a:buNone/>
              <a:defRPr/>
            </a:pPr>
            <a:r>
              <a:rPr lang="en-US" sz="2800" dirty="0">
                <a:solidFill>
                  <a:prstClr val="black"/>
                </a:solidFill>
                <a:ea typeface="ＭＳ Ｐゴシック"/>
                <a:cs typeface="ＭＳ Ｐゴシック"/>
              </a:rPr>
              <a:t>1.  </a:t>
            </a:r>
            <a:r>
              <a:rPr lang="en-US" sz="2400" dirty="0">
                <a:solidFill>
                  <a:prstClr val="black"/>
                </a:solidFill>
                <a:ea typeface="ＭＳ Ｐゴシック"/>
                <a:cs typeface="ＭＳ Ｐゴシック"/>
              </a:rPr>
              <a:t>Asking questions (science) and defining problems (engineering)</a:t>
            </a:r>
          </a:p>
          <a:p>
            <a:pPr marL="457200" indent="-344488">
              <a:lnSpc>
                <a:spcPct val="90000"/>
              </a:lnSpc>
              <a:spcAft>
                <a:spcPct val="20000"/>
              </a:spcAft>
              <a:buNone/>
              <a:defRPr/>
            </a:pPr>
            <a:r>
              <a:rPr lang="en-US" sz="2400" dirty="0">
                <a:solidFill>
                  <a:prstClr val="black"/>
                </a:solidFill>
                <a:ea typeface="ＭＳ Ｐゴシック"/>
                <a:cs typeface="ＭＳ Ｐゴシック"/>
              </a:rPr>
              <a:t>2.  Developing and using models</a:t>
            </a:r>
          </a:p>
          <a:p>
            <a:pPr marL="457200" indent="-346075">
              <a:lnSpc>
                <a:spcPct val="90000"/>
              </a:lnSpc>
              <a:spcAft>
                <a:spcPct val="20000"/>
              </a:spcAft>
              <a:buFontTx/>
              <a:buAutoNum type="arabicPeriod" startAt="3"/>
              <a:defRPr/>
            </a:pPr>
            <a:r>
              <a:rPr lang="en-US" sz="2400" dirty="0">
                <a:solidFill>
                  <a:prstClr val="black"/>
                </a:solidFill>
                <a:ea typeface="ＭＳ Ｐゴシック"/>
                <a:cs typeface="ＭＳ Ｐゴシック"/>
              </a:rPr>
              <a:t>Planning and carrying out investigations</a:t>
            </a:r>
          </a:p>
          <a:p>
            <a:pPr marL="457200" indent="-346075">
              <a:lnSpc>
                <a:spcPct val="90000"/>
              </a:lnSpc>
              <a:spcAft>
                <a:spcPct val="20000"/>
              </a:spcAft>
              <a:buFontTx/>
              <a:buAutoNum type="arabicPeriod" startAt="3"/>
              <a:defRPr/>
            </a:pPr>
            <a:r>
              <a:rPr lang="en-US" sz="2400" dirty="0">
                <a:solidFill>
                  <a:prstClr val="black"/>
                </a:solidFill>
                <a:ea typeface="ＭＳ Ｐゴシック"/>
                <a:cs typeface="ＭＳ Ｐゴシック"/>
              </a:rPr>
              <a:t>Analyzing and interpreting data</a:t>
            </a:r>
          </a:p>
          <a:p>
            <a:pPr marL="457200" indent="-344488">
              <a:lnSpc>
                <a:spcPct val="90000"/>
              </a:lnSpc>
              <a:spcAft>
                <a:spcPct val="20000"/>
              </a:spcAft>
              <a:buNone/>
              <a:defRPr/>
            </a:pPr>
            <a:endParaRPr lang="en-US" sz="2400" dirty="0">
              <a:solidFill>
                <a:srgbClr val="C0504D"/>
              </a:solidFill>
              <a:ea typeface="ＭＳ Ｐゴシック"/>
              <a:cs typeface="ＭＳ Ｐゴシック"/>
            </a:endParaRPr>
          </a:p>
          <a:p>
            <a:pPr marL="457200" indent="-344488">
              <a:lnSpc>
                <a:spcPct val="90000"/>
              </a:lnSpc>
              <a:spcAft>
                <a:spcPct val="20000"/>
              </a:spcAft>
              <a:buNone/>
              <a:defRPr/>
            </a:pPr>
            <a:endParaRPr lang="en-US" sz="2400" dirty="0">
              <a:solidFill>
                <a:srgbClr val="C0504D"/>
              </a:solidFill>
              <a:ea typeface="ＭＳ Ｐゴシック"/>
              <a:cs typeface="ＭＳ Ｐゴシック"/>
            </a:endParaRPr>
          </a:p>
        </p:txBody>
      </p:sp>
      <p:sp>
        <p:nvSpPr>
          <p:cNvPr id="45059" name="Content Placeholder 3"/>
          <p:cNvSpPr txBox="1">
            <a:spLocks/>
          </p:cNvSpPr>
          <p:nvPr/>
        </p:nvSpPr>
        <p:spPr bwMode="auto">
          <a:xfrm>
            <a:off x="5791200" y="1677028"/>
            <a:ext cx="4038600"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344488"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spcBef>
                <a:spcPct val="20000"/>
              </a:spcBef>
              <a:spcAft>
                <a:spcPct val="20000"/>
              </a:spcAft>
              <a:buFont typeface="Arial" charset="0"/>
              <a:buNone/>
            </a:pPr>
            <a:r>
              <a:rPr lang="en-US" dirty="0">
                <a:solidFill>
                  <a:prstClr val="black"/>
                </a:solidFill>
                <a:latin typeface="Calibri" charset="0"/>
              </a:rPr>
              <a:t>5.  Using mathematics and computational thinking</a:t>
            </a:r>
            <a:endParaRPr lang="en-US" sz="2000" dirty="0">
              <a:solidFill>
                <a:prstClr val="black"/>
              </a:solidFill>
              <a:latin typeface="Calibri" charset="0"/>
            </a:endParaRPr>
          </a:p>
          <a:p>
            <a:pPr eaLnBrk="1" hangingPunct="1">
              <a:lnSpc>
                <a:spcPct val="90000"/>
              </a:lnSpc>
              <a:spcBef>
                <a:spcPct val="20000"/>
              </a:spcBef>
              <a:spcAft>
                <a:spcPct val="20000"/>
              </a:spcAft>
            </a:pPr>
            <a:r>
              <a:rPr lang="en-US" dirty="0">
                <a:solidFill>
                  <a:prstClr val="black"/>
                </a:solidFill>
                <a:latin typeface="Calibri" charset="0"/>
              </a:rPr>
              <a:t>6.  Constructing explanations (science) and designing solutions (engineering)</a:t>
            </a:r>
          </a:p>
          <a:p>
            <a:pPr eaLnBrk="1" hangingPunct="1">
              <a:lnSpc>
                <a:spcPct val="90000"/>
              </a:lnSpc>
              <a:spcBef>
                <a:spcPct val="20000"/>
              </a:spcBef>
              <a:spcAft>
                <a:spcPct val="20000"/>
              </a:spcAft>
            </a:pPr>
            <a:r>
              <a:rPr lang="en-US" dirty="0">
                <a:solidFill>
                  <a:prstClr val="black"/>
                </a:solidFill>
                <a:latin typeface="Calibri" charset="0"/>
              </a:rPr>
              <a:t>7.  Engaging in argument from evidence</a:t>
            </a:r>
          </a:p>
          <a:p>
            <a:pPr eaLnBrk="1" hangingPunct="1">
              <a:lnSpc>
                <a:spcPct val="90000"/>
              </a:lnSpc>
              <a:spcBef>
                <a:spcPct val="20000"/>
              </a:spcBef>
              <a:spcAft>
                <a:spcPct val="20000"/>
              </a:spcAft>
            </a:pPr>
            <a:r>
              <a:rPr lang="en-US" dirty="0">
                <a:solidFill>
                  <a:prstClr val="black"/>
                </a:solidFill>
                <a:latin typeface="Calibri" charset="0"/>
              </a:rPr>
              <a:t>8.  Obtaining, evaluating, and communicating information</a:t>
            </a:r>
          </a:p>
          <a:p>
            <a:pPr eaLnBrk="1" hangingPunct="1">
              <a:spcBef>
                <a:spcPct val="20000"/>
              </a:spcBef>
              <a:spcAft>
                <a:spcPct val="20000"/>
              </a:spcAft>
            </a:pPr>
            <a:endParaRPr lang="en-US" dirty="0">
              <a:solidFill>
                <a:srgbClr val="C0504D"/>
              </a:solidFill>
              <a:latin typeface="Calibri" charset="0"/>
            </a:endParaRPr>
          </a:p>
        </p:txBody>
      </p:sp>
      <p:pic>
        <p:nvPicPr>
          <p:cNvPr id="7" name="Picture 6"/>
          <p:cNvPicPr>
            <a:picLocks noChangeAspect="1"/>
          </p:cNvPicPr>
          <p:nvPr/>
        </p:nvPicPr>
        <p:blipFill>
          <a:blip r:embed="rId3"/>
          <a:stretch>
            <a:fillRect/>
          </a:stretch>
        </p:blipFill>
        <p:spPr>
          <a:xfrm>
            <a:off x="8833349" y="151509"/>
            <a:ext cx="1749490" cy="1143000"/>
          </a:xfrm>
          <a:prstGeom prst="rect">
            <a:avLst/>
          </a:prstGeom>
        </p:spPr>
      </p:pic>
    </p:spTree>
    <p:extLst>
      <p:ext uri="{BB962C8B-B14F-4D97-AF65-F5344CB8AC3E}">
        <p14:creationId xmlns:p14="http://schemas.microsoft.com/office/powerpoint/2010/main" val="130111025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p:cNvSpPr>
          <p:nvPr/>
        </p:nvSpPr>
        <p:spPr bwMode="auto">
          <a:xfrm>
            <a:off x="1524000" y="1447800"/>
            <a:ext cx="9144000" cy="5410200"/>
          </a:xfrm>
          <a:prstGeom prst="rect">
            <a:avLst/>
          </a:prstGeom>
          <a:solidFill>
            <a:srgbClr val="000000">
              <a:alpha val="0"/>
            </a:srgbClr>
          </a:solidFill>
          <a:ln w="36124">
            <a:solidFill>
              <a:srgbClr val="385D8A"/>
            </a:solidFill>
            <a:round/>
            <a:headEnd/>
            <a:tailEnd/>
          </a:ln>
        </p:spPr>
        <p:txBody>
          <a:bodyPr lIns="0" tIns="0" rIns="0" bIns="0"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endParaRPr lang="en-US" altLang="en-US" sz="1800" dirty="0">
              <a:solidFill>
                <a:prstClr val="black"/>
              </a:solidFill>
              <a:latin typeface="Calibri" pitchFamily="34" charset="0"/>
            </a:endParaRPr>
          </a:p>
        </p:txBody>
      </p:sp>
      <p:sp>
        <p:nvSpPr>
          <p:cNvPr id="29698" name="Rectangle 2"/>
          <p:cNvSpPr>
            <a:spLocks/>
          </p:cNvSpPr>
          <p:nvPr/>
        </p:nvSpPr>
        <p:spPr bwMode="auto">
          <a:xfrm>
            <a:off x="1524000" y="227013"/>
            <a:ext cx="9144000" cy="1211262"/>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endParaRPr lang="en-US" altLang="en-US" sz="1800" dirty="0">
              <a:solidFill>
                <a:prstClr val="black"/>
              </a:solidFill>
              <a:latin typeface="Calibri" pitchFamily="34" charset="0"/>
            </a:endParaRPr>
          </a:p>
        </p:txBody>
      </p:sp>
      <p:pic>
        <p:nvPicPr>
          <p:cNvPr id="29699" name="Picture 3" descr="imag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35125" y="6172201"/>
            <a:ext cx="1258888"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29700" name="Rectangle 4"/>
          <p:cNvSpPr>
            <a:spLocks/>
          </p:cNvSpPr>
          <p:nvPr/>
        </p:nvSpPr>
        <p:spPr bwMode="auto">
          <a:xfrm>
            <a:off x="1524000" y="1447800"/>
            <a:ext cx="9144000" cy="5410200"/>
          </a:xfrm>
          <a:prstGeom prst="rect">
            <a:avLst/>
          </a:prstGeom>
          <a:solidFill>
            <a:srgbClr val="000000">
              <a:alpha val="0"/>
            </a:srgbClr>
          </a:solidFill>
          <a:ln w="36124">
            <a:solidFill>
              <a:srgbClr val="385D8A"/>
            </a:solidFill>
            <a:round/>
            <a:headEnd/>
            <a:tailEnd/>
          </a:ln>
        </p:spPr>
        <p:txBody>
          <a:bodyPr lIns="0" tIns="0" rIns="0" bIns="0"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endParaRPr lang="en-US" altLang="en-US" sz="1800" dirty="0">
              <a:solidFill>
                <a:prstClr val="black"/>
              </a:solidFill>
              <a:latin typeface="Calibri" pitchFamily="34" charset="0"/>
            </a:endParaRPr>
          </a:p>
        </p:txBody>
      </p:sp>
      <p:sp>
        <p:nvSpPr>
          <p:cNvPr id="29701" name="Rectangle 5"/>
          <p:cNvSpPr>
            <a:spLocks/>
          </p:cNvSpPr>
          <p:nvPr/>
        </p:nvSpPr>
        <p:spPr bwMode="auto">
          <a:xfrm>
            <a:off x="1524000" y="227013"/>
            <a:ext cx="9144000" cy="1211262"/>
          </a:xfrm>
          <a:prstGeom prst="rect">
            <a:avLst/>
          </a:prstGeom>
          <a:gradFill rotWithShape="0">
            <a:gsLst>
              <a:gs pos="0">
                <a:srgbClr val="9ACA3C"/>
              </a:gs>
              <a:gs pos="100000">
                <a:srgbClr val="EBF4D8"/>
              </a:gs>
            </a:gsLst>
            <a:lin ang="18900000"/>
          </a:gradFill>
          <a:ln w="54186">
            <a:solidFill>
              <a:srgbClr val="303A96"/>
            </a:solidFill>
            <a:round/>
            <a:headEnd/>
            <a:tailEnd/>
          </a:ln>
        </p:spPr>
        <p:txBody>
          <a:bodyPr lIns="0" tIns="0" rIns="0" bIns="0"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endParaRPr lang="en-US" altLang="en-US" sz="1800" dirty="0">
              <a:solidFill>
                <a:prstClr val="black"/>
              </a:solidFill>
              <a:latin typeface="Calibri" pitchFamily="34" charset="0"/>
            </a:endParaRPr>
          </a:p>
        </p:txBody>
      </p:sp>
      <p:pic>
        <p:nvPicPr>
          <p:cNvPr id="29702" name="Picture 6" descr="imag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35125" y="6172201"/>
            <a:ext cx="1258888"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29703" name="Picture 7" descr="8649166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63000" y="268288"/>
            <a:ext cx="1779588" cy="1143000"/>
          </a:xfrm>
          <a:prstGeom prst="rect">
            <a:avLst/>
          </a:prstGeom>
          <a:noFill/>
          <a:ln w="9525">
            <a:solidFill>
              <a:srgbClr val="303A96"/>
            </a:solidFill>
            <a:round/>
            <a:headEnd/>
            <a:tailEnd/>
          </a:ln>
          <a:extLst>
            <a:ext uri="{909E8E84-426E-40DD-AFC4-6F175D3DCCD1}">
              <a14:hiddenFill xmlns:a14="http://schemas.microsoft.com/office/drawing/2010/main">
                <a:solidFill>
                  <a:srgbClr val="FFFFFF"/>
                </a:solidFill>
              </a14:hiddenFill>
            </a:ext>
          </a:extLst>
        </p:spPr>
      </p:pic>
      <p:sp>
        <p:nvSpPr>
          <p:cNvPr id="29704" name="Rectangle 8"/>
          <p:cNvSpPr>
            <a:spLocks noGrp="1" noChangeArrowheads="1"/>
          </p:cNvSpPr>
          <p:nvPr>
            <p:ph type="title"/>
          </p:nvPr>
        </p:nvSpPr>
        <p:spPr/>
        <p:txBody>
          <a:bodyPr vert="horz" lIns="88896" tIns="50798" rIns="88896" bIns="50798" rtlCol="0" anchor="ctr">
            <a:normAutofit/>
          </a:bodyPr>
          <a:lstStyle/>
          <a:p>
            <a:pPr algn="l" defTabSz="911225"/>
            <a:r>
              <a:rPr lang="en-US" altLang="en-US" sz="3200" dirty="0" smtClean="0">
                <a:latin typeface="Helvetica" charset="0"/>
                <a:sym typeface="Helvetica" charset="0"/>
              </a:rPr>
              <a:t>             Crosscutting </a:t>
            </a:r>
            <a:r>
              <a:rPr lang="en-US" altLang="en-US" sz="3200" dirty="0">
                <a:latin typeface="Helvetica" charset="0"/>
                <a:sym typeface="Helvetica" charset="0"/>
              </a:rPr>
              <a:t>Concepts</a:t>
            </a:r>
            <a:endParaRPr lang="en-US" altLang="en-US" dirty="0" smtClean="0"/>
          </a:p>
        </p:txBody>
      </p:sp>
      <p:sp>
        <p:nvSpPr>
          <p:cNvPr id="29705" name="Rectangle 9"/>
          <p:cNvSpPr>
            <a:spLocks noGrp="1" noChangeArrowheads="1"/>
          </p:cNvSpPr>
          <p:nvPr>
            <p:ph type="body" idx="1"/>
          </p:nvPr>
        </p:nvSpPr>
        <p:spPr>
          <a:xfrm>
            <a:off x="2438400" y="1600201"/>
            <a:ext cx="8229600" cy="4525963"/>
          </a:xfrm>
        </p:spPr>
        <p:txBody>
          <a:bodyPr vert="horz" lIns="88896" tIns="50798" rIns="88896" bIns="50798" rtlCol="0">
            <a:normAutofit/>
          </a:bodyPr>
          <a:lstStyle/>
          <a:p>
            <a:pPr marL="260350" indent="-260350" defTabSz="911225">
              <a:spcBef>
                <a:spcPts val="425"/>
              </a:spcBef>
              <a:buClr>
                <a:srgbClr val="303A96"/>
              </a:buClr>
              <a:buFontTx/>
              <a:buAutoNum type="arabicPeriod"/>
            </a:pPr>
            <a:r>
              <a:rPr lang="en-US" altLang="en-US" sz="2700" dirty="0">
                <a:latin typeface="Helvetica" charset="0"/>
                <a:sym typeface="Helvetica" charset="0"/>
              </a:rPr>
              <a:t>Patterns</a:t>
            </a:r>
          </a:p>
          <a:p>
            <a:pPr marL="260350" indent="-260350" defTabSz="911225">
              <a:spcBef>
                <a:spcPts val="425"/>
              </a:spcBef>
              <a:buClr>
                <a:srgbClr val="303A96"/>
              </a:buClr>
              <a:buFontTx/>
              <a:buAutoNum type="arabicPeriod"/>
            </a:pPr>
            <a:r>
              <a:rPr lang="en-US" altLang="en-US" sz="2700" dirty="0">
                <a:latin typeface="Helvetica" charset="0"/>
                <a:sym typeface="Helvetica" charset="0"/>
              </a:rPr>
              <a:t>Cause and effect</a:t>
            </a:r>
          </a:p>
          <a:p>
            <a:pPr marL="260350" indent="-260350" defTabSz="911225">
              <a:spcBef>
                <a:spcPts val="425"/>
              </a:spcBef>
              <a:buClr>
                <a:srgbClr val="303A96"/>
              </a:buClr>
              <a:buFontTx/>
              <a:buAutoNum type="arabicPeriod"/>
            </a:pPr>
            <a:r>
              <a:rPr lang="en-US" altLang="en-US" sz="2700" dirty="0">
                <a:latin typeface="Helvetica" charset="0"/>
                <a:sym typeface="Helvetica" charset="0"/>
              </a:rPr>
              <a:t>Scale, proportion, and quantity  </a:t>
            </a:r>
          </a:p>
          <a:p>
            <a:pPr marL="260350" indent="-260350" defTabSz="911225">
              <a:spcBef>
                <a:spcPts val="425"/>
              </a:spcBef>
              <a:buClr>
                <a:srgbClr val="303A96"/>
              </a:buClr>
              <a:buFontTx/>
              <a:buAutoNum type="arabicPeriod"/>
            </a:pPr>
            <a:r>
              <a:rPr lang="en-US" altLang="en-US" sz="2700" dirty="0">
                <a:latin typeface="Helvetica" charset="0"/>
                <a:sym typeface="Helvetica" charset="0"/>
              </a:rPr>
              <a:t>Systems and system models </a:t>
            </a:r>
          </a:p>
          <a:p>
            <a:pPr marL="260350" indent="-260350" defTabSz="911225">
              <a:spcBef>
                <a:spcPts val="425"/>
              </a:spcBef>
              <a:buClr>
                <a:srgbClr val="303A96"/>
              </a:buClr>
              <a:buFontTx/>
              <a:buAutoNum type="arabicPeriod"/>
            </a:pPr>
            <a:r>
              <a:rPr lang="en-US" altLang="en-US" sz="2700" dirty="0">
                <a:latin typeface="Helvetica" charset="0"/>
                <a:sym typeface="Helvetica" charset="0"/>
              </a:rPr>
              <a:t>Energy and matter</a:t>
            </a:r>
          </a:p>
          <a:p>
            <a:pPr marL="260350" indent="-260350" defTabSz="911225">
              <a:spcBef>
                <a:spcPts val="425"/>
              </a:spcBef>
              <a:buClr>
                <a:srgbClr val="303A96"/>
              </a:buClr>
              <a:buFontTx/>
              <a:buAutoNum type="arabicPeriod"/>
            </a:pPr>
            <a:r>
              <a:rPr lang="en-US" altLang="en-US" sz="2700" dirty="0">
                <a:latin typeface="Helvetica" charset="0"/>
                <a:sym typeface="Helvetica" charset="0"/>
              </a:rPr>
              <a:t>Structure and function </a:t>
            </a:r>
          </a:p>
          <a:p>
            <a:pPr marL="260350" indent="-260350" defTabSz="911225">
              <a:spcBef>
                <a:spcPts val="425"/>
              </a:spcBef>
              <a:buClr>
                <a:srgbClr val="303A96"/>
              </a:buClr>
              <a:buFontTx/>
              <a:buAutoNum type="arabicPeriod"/>
            </a:pPr>
            <a:r>
              <a:rPr lang="en-US" altLang="en-US" sz="2700" dirty="0">
                <a:latin typeface="Helvetica" charset="0"/>
                <a:sym typeface="Helvetica" charset="0"/>
              </a:rPr>
              <a:t>Stability and change </a:t>
            </a:r>
          </a:p>
          <a:p>
            <a:pPr marL="260350" indent="-260350" defTabSz="911225">
              <a:spcBef>
                <a:spcPts val="425"/>
              </a:spcBef>
              <a:buNone/>
            </a:pPr>
            <a:endParaRPr lang="en-US" altLang="en-US" sz="2700" dirty="0">
              <a:latin typeface="Helvetica" charset="0"/>
              <a:sym typeface="Helvetica" charset="0"/>
            </a:endParaRPr>
          </a:p>
        </p:txBody>
      </p:sp>
    </p:spTree>
    <p:extLst>
      <p:ext uri="{BB962C8B-B14F-4D97-AF65-F5344CB8AC3E}">
        <p14:creationId xmlns:p14="http://schemas.microsoft.com/office/powerpoint/2010/main" val="279589330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44 Total Disciplinary Core Ideas (DCI)</a:t>
            </a:r>
            <a:endParaRPr lang="en-US" b="1" u="sng" dirty="0"/>
          </a:p>
        </p:txBody>
      </p:sp>
      <p:sp>
        <p:nvSpPr>
          <p:cNvPr id="3" name="Content Placeholder 2"/>
          <p:cNvSpPr>
            <a:spLocks noGrp="1"/>
          </p:cNvSpPr>
          <p:nvPr>
            <p:ph idx="1"/>
          </p:nvPr>
        </p:nvSpPr>
        <p:spPr/>
        <p:txBody>
          <a:bodyPr/>
          <a:lstStyle/>
          <a:p>
            <a:r>
              <a:rPr lang="en-US" sz="4800" dirty="0"/>
              <a:t>1. Physical</a:t>
            </a:r>
          </a:p>
          <a:p>
            <a:r>
              <a:rPr lang="en-US" sz="4800" dirty="0"/>
              <a:t>2. Life</a:t>
            </a:r>
          </a:p>
          <a:p>
            <a:r>
              <a:rPr lang="en-US" sz="4800" dirty="0"/>
              <a:t>3. Earth and Space</a:t>
            </a:r>
          </a:p>
          <a:p>
            <a:r>
              <a:rPr lang="en-US" sz="4800" dirty="0"/>
              <a:t>4. Engineering, Technology and the Applications of Science</a:t>
            </a:r>
          </a:p>
          <a:p>
            <a:pPr marL="0" indent="0">
              <a:buNone/>
            </a:pPr>
            <a:endParaRPr lang="en-US" dirty="0"/>
          </a:p>
        </p:txBody>
      </p:sp>
    </p:spTree>
    <p:extLst>
      <p:ext uri="{BB962C8B-B14F-4D97-AF65-F5344CB8AC3E}">
        <p14:creationId xmlns:p14="http://schemas.microsoft.com/office/powerpoint/2010/main" val="878806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Classroom Observation</a:t>
            </a:r>
            <a:endParaRPr lang="en-US" dirty="0"/>
          </a:p>
        </p:txBody>
      </p:sp>
      <p:sp>
        <p:nvSpPr>
          <p:cNvPr id="3" name="Content Placeholder 2"/>
          <p:cNvSpPr>
            <a:spLocks noGrp="1"/>
          </p:cNvSpPr>
          <p:nvPr>
            <p:ph idx="1"/>
          </p:nvPr>
        </p:nvSpPr>
        <p:spPr>
          <a:xfrm>
            <a:off x="381000" y="1825625"/>
            <a:ext cx="10972800" cy="4351338"/>
          </a:xfrm>
        </p:spPr>
        <p:txBody>
          <a:bodyPr>
            <a:normAutofit/>
          </a:bodyPr>
          <a:lstStyle/>
          <a:p>
            <a:r>
              <a:rPr lang="en-US" dirty="0" smtClean="0"/>
              <a:t>Energy and Matter across Science Disciplines</a:t>
            </a:r>
          </a:p>
          <a:p>
            <a:endParaRPr lang="en-US" dirty="0" smtClean="0"/>
          </a:p>
          <a:p>
            <a:r>
              <a:rPr lang="en-US" dirty="0" smtClean="0"/>
              <a:t>High School Science classroom in Northern Kentucky</a:t>
            </a:r>
          </a:p>
          <a:p>
            <a:endParaRPr lang="en-US" dirty="0"/>
          </a:p>
          <a:p>
            <a:r>
              <a:rPr lang="en-US" dirty="0" smtClean="0"/>
              <a:t>Read the Crosscutting Concept of </a:t>
            </a:r>
            <a:r>
              <a:rPr lang="en-US" sz="4000" b="1" dirty="0" smtClean="0">
                <a:solidFill>
                  <a:srgbClr val="00B050"/>
                </a:solidFill>
              </a:rPr>
              <a:t>Energy and Matter</a:t>
            </a:r>
          </a:p>
          <a:p>
            <a:pPr marL="0" indent="0">
              <a:buNone/>
            </a:pPr>
            <a:endParaRPr lang="en-US" dirty="0"/>
          </a:p>
          <a:p>
            <a:r>
              <a:rPr lang="en-US" dirty="0" smtClean="0"/>
              <a:t>Look for the </a:t>
            </a:r>
            <a:r>
              <a:rPr lang="en-US" sz="4000" b="1" dirty="0" smtClean="0">
                <a:solidFill>
                  <a:srgbClr val="00B0F0"/>
                </a:solidFill>
              </a:rPr>
              <a:t>Science and Engineering Practices</a:t>
            </a:r>
          </a:p>
          <a:p>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5436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Read Quote 1</a:t>
            </a:r>
            <a:endParaRPr lang="en-US" b="1" dirty="0"/>
          </a:p>
        </p:txBody>
      </p:sp>
      <p:sp>
        <p:nvSpPr>
          <p:cNvPr id="3" name="Content Placeholder 2"/>
          <p:cNvSpPr>
            <a:spLocks noGrp="1"/>
          </p:cNvSpPr>
          <p:nvPr>
            <p:ph idx="1"/>
          </p:nvPr>
        </p:nvSpPr>
        <p:spPr>
          <a:xfrm>
            <a:off x="1397000" y="1690688"/>
            <a:ext cx="10414000" cy="4351338"/>
          </a:xfrm>
        </p:spPr>
        <p:txBody>
          <a:bodyPr>
            <a:normAutofit lnSpcReduction="10000"/>
          </a:bodyPr>
          <a:lstStyle/>
          <a:p>
            <a:pPr marL="0" indent="0" algn="ctr">
              <a:buNone/>
            </a:pPr>
            <a:r>
              <a:rPr lang="en-US" sz="2200" dirty="0" smtClean="0">
                <a:hlinkClick r:id="rId2"/>
              </a:rPr>
              <a:t>https://www.teachingchannel.org/videos/cross-discipline-lesson-achieve</a:t>
            </a:r>
            <a:endParaRPr lang="en-US" sz="2200" dirty="0" smtClean="0"/>
          </a:p>
          <a:p>
            <a:pPr marL="0" indent="0" algn="ctr">
              <a:buNone/>
            </a:pPr>
            <a:endParaRPr lang="en-US" dirty="0"/>
          </a:p>
          <a:p>
            <a:pPr marL="0" indent="0" algn="ctr">
              <a:buNone/>
            </a:pPr>
            <a:r>
              <a:rPr lang="en-US" dirty="0" smtClean="0"/>
              <a:t>Question 1:</a:t>
            </a:r>
          </a:p>
          <a:p>
            <a:endParaRPr lang="en-US" dirty="0"/>
          </a:p>
          <a:p>
            <a:pPr marL="0" lvl="0" indent="0">
              <a:buNone/>
            </a:pPr>
            <a:r>
              <a:rPr lang="en-US" sz="5800" dirty="0"/>
              <a:t>What about this classroom looks different from a “traditional” lab experience?</a:t>
            </a:r>
          </a:p>
          <a:p>
            <a:pPr marL="0" indent="0">
              <a:buNone/>
            </a:pPr>
            <a:endParaRPr lang="en-US" dirty="0"/>
          </a:p>
        </p:txBody>
      </p:sp>
      <p:sp>
        <p:nvSpPr>
          <p:cNvPr id="4" name="TextBox 3"/>
          <p:cNvSpPr txBox="1"/>
          <p:nvPr/>
        </p:nvSpPr>
        <p:spPr>
          <a:xfrm>
            <a:off x="1574800" y="5803900"/>
            <a:ext cx="9665018" cy="954107"/>
          </a:xfrm>
          <a:prstGeom prst="rect">
            <a:avLst/>
          </a:prstGeom>
          <a:noFill/>
        </p:spPr>
        <p:txBody>
          <a:bodyPr wrap="none" rtlCol="0">
            <a:spAutoFit/>
          </a:bodyPr>
          <a:lstStyle/>
          <a:p>
            <a:r>
              <a:rPr lang="en-US" sz="2800" dirty="0" smtClean="0"/>
              <a:t>You can record your thoughts, ideas and notes from your</a:t>
            </a:r>
          </a:p>
          <a:p>
            <a:r>
              <a:rPr lang="en-US" sz="2800" dirty="0" smtClean="0"/>
              <a:t>conversations in your journal or under the quotes on green sheet</a:t>
            </a:r>
            <a:endParaRPr lang="en-US" sz="2800" dirty="0"/>
          </a:p>
        </p:txBody>
      </p:sp>
    </p:spTree>
    <p:extLst>
      <p:ext uri="{BB962C8B-B14F-4D97-AF65-F5344CB8AC3E}">
        <p14:creationId xmlns:p14="http://schemas.microsoft.com/office/powerpoint/2010/main" val="85140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Read Quote 2</a:t>
            </a:r>
            <a:endParaRPr lang="en-US" b="1" dirty="0"/>
          </a:p>
        </p:txBody>
      </p:sp>
      <p:sp>
        <p:nvSpPr>
          <p:cNvPr id="3" name="Content Placeholder 2"/>
          <p:cNvSpPr>
            <a:spLocks noGrp="1"/>
          </p:cNvSpPr>
          <p:nvPr>
            <p:ph idx="1"/>
          </p:nvPr>
        </p:nvSpPr>
        <p:spPr>
          <a:xfrm>
            <a:off x="838200" y="1812925"/>
            <a:ext cx="10350500" cy="4351338"/>
          </a:xfrm>
        </p:spPr>
        <p:txBody>
          <a:bodyPr/>
          <a:lstStyle/>
          <a:p>
            <a:pPr algn="ctr"/>
            <a:r>
              <a:rPr lang="en-US" dirty="0" smtClean="0"/>
              <a:t>Question 2</a:t>
            </a:r>
          </a:p>
          <a:p>
            <a:endParaRPr lang="en-US" dirty="0"/>
          </a:p>
          <a:p>
            <a:pPr marL="0" lvl="0" indent="0">
              <a:buNone/>
            </a:pPr>
            <a:r>
              <a:rPr lang="en-US" sz="5400" dirty="0"/>
              <a:t>What evidence can you see of how this type of experience impacts student learning?</a:t>
            </a:r>
          </a:p>
          <a:p>
            <a:endParaRPr lang="en-US" dirty="0"/>
          </a:p>
        </p:txBody>
      </p:sp>
    </p:spTree>
    <p:extLst>
      <p:ext uri="{BB962C8B-B14F-4D97-AF65-F5344CB8AC3E}">
        <p14:creationId xmlns:p14="http://schemas.microsoft.com/office/powerpoint/2010/main" val="315326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Read Quote 3</a:t>
            </a:r>
            <a:endParaRPr lang="en-US" b="1" dirty="0"/>
          </a:p>
        </p:txBody>
      </p:sp>
      <p:sp>
        <p:nvSpPr>
          <p:cNvPr id="3" name="Content Placeholder 2"/>
          <p:cNvSpPr>
            <a:spLocks noGrp="1"/>
          </p:cNvSpPr>
          <p:nvPr>
            <p:ph idx="1"/>
          </p:nvPr>
        </p:nvSpPr>
        <p:spPr>
          <a:xfrm>
            <a:off x="723900" y="1690688"/>
            <a:ext cx="10744200" cy="4351338"/>
          </a:xfrm>
        </p:spPr>
        <p:txBody>
          <a:bodyPr/>
          <a:lstStyle/>
          <a:p>
            <a:pPr algn="ctr"/>
            <a:r>
              <a:rPr lang="en-US" dirty="0" smtClean="0"/>
              <a:t>Question 3</a:t>
            </a:r>
          </a:p>
          <a:p>
            <a:endParaRPr lang="en-US" dirty="0"/>
          </a:p>
          <a:p>
            <a:endParaRPr lang="en-US" dirty="0"/>
          </a:p>
          <a:p>
            <a:pPr marL="0" lvl="0" indent="0">
              <a:buNone/>
            </a:pPr>
            <a:r>
              <a:rPr lang="en-US" sz="5400" dirty="0"/>
              <a:t>How does Ms. Shelton empower her students to lead their own learning?</a:t>
            </a:r>
          </a:p>
          <a:p>
            <a:endParaRPr lang="en-US" dirty="0"/>
          </a:p>
        </p:txBody>
      </p:sp>
    </p:spTree>
    <p:extLst>
      <p:ext uri="{BB962C8B-B14F-4D97-AF65-F5344CB8AC3E}">
        <p14:creationId xmlns:p14="http://schemas.microsoft.com/office/powerpoint/2010/main" val="301441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u="sng" dirty="0" smtClean="0"/>
              <a:t>Assessment</a:t>
            </a:r>
            <a:endParaRPr lang="en-US" b="1" i="1" u="sng" dirty="0"/>
          </a:p>
        </p:txBody>
      </p:sp>
      <p:sp>
        <p:nvSpPr>
          <p:cNvPr id="3" name="Content Placeholder 2"/>
          <p:cNvSpPr>
            <a:spLocks noGrp="1"/>
          </p:cNvSpPr>
          <p:nvPr>
            <p:ph idx="1"/>
          </p:nvPr>
        </p:nvSpPr>
        <p:spPr>
          <a:xfrm>
            <a:off x="0" y="1825625"/>
            <a:ext cx="12192000" cy="4351338"/>
          </a:xfrm>
        </p:spPr>
        <p:txBody>
          <a:bodyPr>
            <a:normAutofit/>
          </a:bodyPr>
          <a:lstStyle/>
          <a:p>
            <a:r>
              <a:rPr lang="en-US" sz="4000" b="1" dirty="0" smtClean="0"/>
              <a:t>Discuss at your table how were the students assessed?</a:t>
            </a:r>
          </a:p>
          <a:p>
            <a:endParaRPr lang="en-US" sz="4000" b="1" dirty="0"/>
          </a:p>
          <a:p>
            <a:r>
              <a:rPr lang="en-US" sz="4000" b="1" dirty="0" smtClean="0"/>
              <a:t>Did you see formative and summative assessment?</a:t>
            </a:r>
          </a:p>
          <a:p>
            <a:endParaRPr lang="en-US" sz="4000" b="1" dirty="0"/>
          </a:p>
          <a:p>
            <a:r>
              <a:rPr lang="en-US" sz="4000" b="1" dirty="0" smtClean="0"/>
              <a:t>How would you have assessed these projects?</a:t>
            </a:r>
            <a:endParaRPr lang="en-US" sz="4000" b="1" dirty="0"/>
          </a:p>
        </p:txBody>
      </p:sp>
    </p:spTree>
    <p:extLst>
      <p:ext uri="{BB962C8B-B14F-4D97-AF65-F5344CB8AC3E}">
        <p14:creationId xmlns:p14="http://schemas.microsoft.com/office/powerpoint/2010/main" val="3830514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2519</Words>
  <Application>Microsoft Office PowerPoint</Application>
  <PresentationFormat>Widescreen</PresentationFormat>
  <Paragraphs>145</Paragraphs>
  <Slides>9</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ＭＳ Ｐゴシック</vt:lpstr>
      <vt:lpstr>ＭＳ Ｐゴシック</vt:lpstr>
      <vt:lpstr>Arial</vt:lpstr>
      <vt:lpstr>Calibri</vt:lpstr>
      <vt:lpstr>Calibri Light</vt:lpstr>
      <vt:lpstr>Helvetica</vt:lpstr>
      <vt:lpstr>TimesNewRomanPSMT</vt:lpstr>
      <vt:lpstr>Office Theme</vt:lpstr>
      <vt:lpstr>1_Office Theme</vt:lpstr>
      <vt:lpstr>PowerPoint Presentation</vt:lpstr>
      <vt:lpstr>Science and Engineering Practices</vt:lpstr>
      <vt:lpstr>             Crosscutting Concepts</vt:lpstr>
      <vt:lpstr>44 Total Disciplinary Core Ideas (DCI)</vt:lpstr>
      <vt:lpstr>     Classroom Observation</vt:lpstr>
      <vt:lpstr>Read Quote 1</vt:lpstr>
      <vt:lpstr>Read Quote 2</vt:lpstr>
      <vt:lpstr>Read Quote 3</vt:lpstr>
      <vt:lpstr>Assessment</vt:lpstr>
    </vt:vector>
  </TitlesOfParts>
  <Company>Kentucky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Observation</dc:title>
  <dc:creator>Crump, Kevin - Division of Program Standards</dc:creator>
  <cp:lastModifiedBy>Crump, Kevin - Division of Program Standards</cp:lastModifiedBy>
  <cp:revision>29</cp:revision>
  <dcterms:created xsi:type="dcterms:W3CDTF">2015-10-27T00:09:06Z</dcterms:created>
  <dcterms:modified xsi:type="dcterms:W3CDTF">2015-10-27T02:10:04Z</dcterms:modified>
</cp:coreProperties>
</file>