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6"/>
  </p:notesMasterIdLst>
  <p:handoutMasterIdLst>
    <p:handoutMasterId r:id="rId27"/>
  </p:handoutMasterIdLst>
  <p:sldIdLst>
    <p:sldId id="275" r:id="rId3"/>
    <p:sldId id="258" r:id="rId4"/>
    <p:sldId id="257" r:id="rId5"/>
    <p:sldId id="259" r:id="rId6"/>
    <p:sldId id="260" r:id="rId7"/>
    <p:sldId id="263" r:id="rId8"/>
    <p:sldId id="262" r:id="rId9"/>
    <p:sldId id="265" r:id="rId10"/>
    <p:sldId id="267" r:id="rId11"/>
    <p:sldId id="268" r:id="rId12"/>
    <p:sldId id="270" r:id="rId13"/>
    <p:sldId id="284" r:id="rId14"/>
    <p:sldId id="285" r:id="rId15"/>
    <p:sldId id="282" r:id="rId16"/>
    <p:sldId id="271" r:id="rId17"/>
    <p:sldId id="274" r:id="rId18"/>
    <p:sldId id="292" r:id="rId19"/>
    <p:sldId id="286" r:id="rId20"/>
    <p:sldId id="287" r:id="rId21"/>
    <p:sldId id="288" r:id="rId22"/>
    <p:sldId id="289" r:id="rId23"/>
    <p:sldId id="290" r:id="rId24"/>
    <p:sldId id="291" r:id="rId25"/>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60"/>
      </p:cViewPr>
      <p:guideLst/>
    </p:cSldViewPr>
  </p:slideViewPr>
  <p:notesTextViewPr>
    <p:cViewPr>
      <p:scale>
        <a:sx n="1" d="1"/>
        <a:sy n="1" d="1"/>
      </p:scale>
      <p:origin x="0" y="0"/>
    </p:cViewPr>
  </p:notesTextViewPr>
  <p:sorterViewPr>
    <p:cViewPr>
      <p:scale>
        <a:sx n="100" d="100"/>
        <a:sy n="100" d="100"/>
      </p:scale>
      <p:origin x="0" y="-40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2B6ECA4B-0DAB-4296-8A1D-1E9061C891BF}" type="datetimeFigureOut">
              <a:rPr lang="en-US" smtClean="0"/>
              <a:t>3/24/2016</a:t>
            </a:fld>
            <a:endParaRPr lang="en-US"/>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52E2339A-B10C-4713-97FA-E0C0D23C4B5E}" type="slidenum">
              <a:rPr lang="en-US" smtClean="0"/>
              <a:t>‹#›</a:t>
            </a:fld>
            <a:endParaRPr lang="en-US"/>
          </a:p>
        </p:txBody>
      </p:sp>
    </p:spTree>
    <p:extLst>
      <p:ext uri="{BB962C8B-B14F-4D97-AF65-F5344CB8AC3E}">
        <p14:creationId xmlns:p14="http://schemas.microsoft.com/office/powerpoint/2010/main" val="539245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E5F77C20-9447-46A4-A14C-92DDB832C0DF}" type="datetimeFigureOut">
              <a:rPr lang="en-US" smtClean="0"/>
              <a:t>3/24/2016</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36B1A2EE-FEFF-447C-A667-40AA04E7BB8B}" type="slidenum">
              <a:rPr lang="en-US" smtClean="0"/>
              <a:t>‹#›</a:t>
            </a:fld>
            <a:endParaRPr lang="en-US"/>
          </a:p>
        </p:txBody>
      </p:sp>
    </p:spTree>
    <p:extLst>
      <p:ext uri="{BB962C8B-B14F-4D97-AF65-F5344CB8AC3E}">
        <p14:creationId xmlns:p14="http://schemas.microsoft.com/office/powerpoint/2010/main" val="3776283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2" name="Shape 262"/>
          <p:cNvSpPr txBox="1">
            <a:spLocks noGrp="1"/>
          </p:cNvSpPr>
          <p:nvPr>
            <p:ph type="body" idx="1"/>
          </p:nvPr>
        </p:nvSpPr>
        <p:spPr>
          <a:xfrm>
            <a:off x="685801" y="4415790"/>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63" name="Shape 263"/>
          <p:cNvSpPr txBox="1">
            <a:spLocks noGrp="1"/>
          </p:cNvSpPr>
          <p:nvPr>
            <p:ph type="sldNum" idx="12"/>
          </p:nvPr>
        </p:nvSpPr>
        <p:spPr>
          <a:xfrm>
            <a:off x="3884613" y="8829967"/>
            <a:ext cx="2971799" cy="46482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26222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You have a packet of vignettes that correspond to the lesson on the purple paper. Read through each vignette to determine congruency in the facilitation and in student work. Think about the evidence that can support your naming these as either congruent or incomgruent.</a:t>
            </a:r>
          </a:p>
          <a:p>
            <a:endParaRPr lang="en-US" altLang="en-US" smtClean="0"/>
          </a:p>
          <a:p>
            <a:endParaRPr lang="en-US" altLang="en-US" smtClean="0"/>
          </a:p>
          <a:p>
            <a:r>
              <a:rPr lang="en-US" altLang="en-US" smtClean="0"/>
              <a:t>Talk to your table partner about your findings.</a:t>
            </a:r>
          </a:p>
          <a:p>
            <a:endParaRPr lang="en-US" altLang="en-US" smtClean="0"/>
          </a:p>
          <a:p>
            <a:r>
              <a:rPr lang="en-US" altLang="en-US" smtClean="0"/>
              <a:t>Discuss whole group.</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B218C42-BCEB-4C8B-BADE-5DDC8F735441}" type="slidenum">
              <a:rPr lang="en-US" altLang="en-US"/>
              <a:pPr eaLnBrk="1" hangingPunct="1"/>
              <a:t>14</a:t>
            </a:fld>
            <a:endParaRPr lang="en-US" altLang="en-US"/>
          </a:p>
        </p:txBody>
      </p:sp>
    </p:spTree>
    <p:extLst>
      <p:ext uri="{BB962C8B-B14F-4D97-AF65-F5344CB8AC3E}">
        <p14:creationId xmlns:p14="http://schemas.microsoft.com/office/powerpoint/2010/main" val="2902174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4" name="Shape 254"/>
          <p:cNvSpPr txBox="1">
            <a:spLocks noGrp="1"/>
          </p:cNvSpPr>
          <p:nvPr>
            <p:ph type="body" idx="1"/>
          </p:nvPr>
        </p:nvSpPr>
        <p:spPr>
          <a:xfrm>
            <a:off x="685801" y="4415790"/>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55" name="Shape 255"/>
          <p:cNvSpPr txBox="1">
            <a:spLocks noGrp="1"/>
          </p:cNvSpPr>
          <p:nvPr>
            <p:ph type="sldNum" idx="12"/>
          </p:nvPr>
        </p:nvSpPr>
        <p:spPr>
          <a:xfrm>
            <a:off x="3884613" y="8829967"/>
            <a:ext cx="2971799" cy="46482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18772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5801" y="4415790"/>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72" name="Shape 272"/>
          <p:cNvSpPr txBox="1">
            <a:spLocks noGrp="1"/>
          </p:cNvSpPr>
          <p:nvPr>
            <p:ph type="sldNum" idx="12"/>
          </p:nvPr>
        </p:nvSpPr>
        <p:spPr>
          <a:xfrm>
            <a:off x="3884613" y="8829967"/>
            <a:ext cx="2971799" cy="46482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69462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9" name="Shape 279"/>
          <p:cNvSpPr txBox="1">
            <a:spLocks noGrp="1"/>
          </p:cNvSpPr>
          <p:nvPr>
            <p:ph type="body" idx="1"/>
          </p:nvPr>
        </p:nvSpPr>
        <p:spPr>
          <a:xfrm>
            <a:off x="685801" y="4415790"/>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80" name="Shape 280"/>
          <p:cNvSpPr txBox="1">
            <a:spLocks noGrp="1"/>
          </p:cNvSpPr>
          <p:nvPr>
            <p:ph type="sldNum" idx="12"/>
          </p:nvPr>
        </p:nvSpPr>
        <p:spPr>
          <a:xfrm>
            <a:off x="3884613" y="8829967"/>
            <a:ext cx="2971799" cy="46482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12760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1" y="4415790"/>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307" name="Shape 307"/>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05500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7" name="Shape 287"/>
          <p:cNvSpPr txBox="1">
            <a:spLocks noGrp="1"/>
          </p:cNvSpPr>
          <p:nvPr>
            <p:ph type="body" idx="1"/>
          </p:nvPr>
        </p:nvSpPr>
        <p:spPr>
          <a:xfrm>
            <a:off x="685801" y="4415790"/>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288" name="Shape 288"/>
          <p:cNvSpPr txBox="1">
            <a:spLocks noGrp="1"/>
          </p:cNvSpPr>
          <p:nvPr>
            <p:ph type="sldNum" idx="12"/>
          </p:nvPr>
        </p:nvSpPr>
        <p:spPr>
          <a:xfrm>
            <a:off x="3884613" y="8829967"/>
            <a:ext cx="2971799" cy="46482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7</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64162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85801" y="4415790"/>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293" name="Shape 293"/>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11003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9" name="Shape 329"/>
          <p:cNvSpPr txBox="1">
            <a:spLocks noGrp="1"/>
          </p:cNvSpPr>
          <p:nvPr>
            <p:ph type="body" idx="1"/>
          </p:nvPr>
        </p:nvSpPr>
        <p:spPr>
          <a:xfrm>
            <a:off x="685801" y="4415790"/>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30" name="Shape 330"/>
          <p:cNvSpPr txBox="1">
            <a:spLocks noGrp="1"/>
          </p:cNvSpPr>
          <p:nvPr>
            <p:ph type="sldNum" idx="12"/>
          </p:nvPr>
        </p:nvSpPr>
        <p:spPr>
          <a:xfrm>
            <a:off x="3884613" y="8829967"/>
            <a:ext cx="2971799" cy="46482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54807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3" name="Shape 36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76780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12192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12700" y="6053139"/>
            <a:ext cx="2999317"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3145368" y="6043614"/>
            <a:ext cx="9046633"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101600" y="6069013"/>
            <a:ext cx="2743200" cy="685800"/>
          </a:xfrm>
        </p:spPr>
        <p:txBody>
          <a:bodyPr>
            <a:noAutofit/>
          </a:bodyPr>
          <a:lstStyle>
            <a:lvl1pPr algn="ctr">
              <a:defRPr sz="2000">
                <a:solidFill>
                  <a:srgbClr val="FFFFFF"/>
                </a:solidFill>
              </a:defRPr>
            </a:lvl1pPr>
          </a:lstStyle>
          <a:p>
            <a:fld id="{A4D3A736-5FF6-4236-93B9-927D57A4CBB4}" type="datetimeFigureOut">
              <a:rPr lang="en-US" smtClean="0"/>
              <a:t>3/24/2016</a:t>
            </a:fld>
            <a:endParaRPr lang="en-US"/>
          </a:p>
        </p:txBody>
      </p:sp>
      <p:sp>
        <p:nvSpPr>
          <p:cNvPr id="10" name="Footer Placeholder 16"/>
          <p:cNvSpPr>
            <a:spLocks noGrp="1"/>
          </p:cNvSpPr>
          <p:nvPr>
            <p:ph type="ftr" sz="quarter" idx="11"/>
          </p:nvPr>
        </p:nvSpPr>
        <p:spPr>
          <a:xfrm>
            <a:off x="2781300" y="236539"/>
            <a:ext cx="7823200" cy="365125"/>
          </a:xfrm>
        </p:spPr>
        <p:txBody>
          <a:bodyPr/>
          <a:lstStyle>
            <a:lvl1pPr algn="r">
              <a:defRPr>
                <a:solidFill>
                  <a:schemeClr val="tx2"/>
                </a:solidFill>
              </a:defRPr>
            </a:lvl1pPr>
          </a:lstStyle>
          <a:p>
            <a:endParaRPr lang="en-US"/>
          </a:p>
        </p:txBody>
      </p:sp>
      <p:sp>
        <p:nvSpPr>
          <p:cNvPr id="11"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E1FD3536-7BDA-4686-B65F-80E6EDBFA5A1}" type="slidenum">
              <a:rPr lang="en-US" smtClean="0"/>
              <a:t>‹#›</a:t>
            </a:fld>
            <a:endParaRPr lang="en-US"/>
          </a:p>
        </p:txBody>
      </p:sp>
    </p:spTree>
    <p:extLst>
      <p:ext uri="{BB962C8B-B14F-4D97-AF65-F5344CB8AC3E}">
        <p14:creationId xmlns:p14="http://schemas.microsoft.com/office/powerpoint/2010/main" val="2876112162"/>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A4D3A736-5FF6-4236-93B9-927D57A4CBB4}" type="datetimeFigureOut">
              <a:rPr lang="en-US" smtClean="0"/>
              <a:t>3/24/2016</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E1FD3536-7BDA-4686-B65F-80E6EDBFA5A1}" type="slidenum">
              <a:rPr lang="en-US" smtClean="0"/>
              <a:t>‹#›</a:t>
            </a:fld>
            <a:endParaRPr lang="en-US"/>
          </a:p>
        </p:txBody>
      </p:sp>
    </p:spTree>
    <p:extLst>
      <p:ext uri="{BB962C8B-B14F-4D97-AF65-F5344CB8AC3E}">
        <p14:creationId xmlns:p14="http://schemas.microsoft.com/office/powerpoint/2010/main" val="5128236"/>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8128001" y="0"/>
            <a:ext cx="427567"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Vertical Title 1"/>
          <p:cNvSpPr>
            <a:spLocks noGrp="1"/>
          </p:cNvSpPr>
          <p:nvPr>
            <p:ph type="title" orient="vert"/>
          </p:nvPr>
        </p:nvSpPr>
        <p:spPr>
          <a:xfrm>
            <a:off x="8737600" y="609601"/>
            <a:ext cx="27432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09600"/>
            <a:ext cx="74168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8737600" y="6248401"/>
            <a:ext cx="2946400" cy="365125"/>
          </a:xfrm>
        </p:spPr>
        <p:txBody>
          <a:bodyPr/>
          <a:lstStyle>
            <a:lvl1pPr>
              <a:defRPr/>
            </a:lvl1pPr>
          </a:lstStyle>
          <a:p>
            <a:fld id="{A4D3A736-5FF6-4236-93B9-927D57A4CBB4}" type="datetimeFigureOut">
              <a:rPr lang="en-US" smtClean="0"/>
              <a:t>3/24/2016</a:t>
            </a:fld>
            <a:endParaRPr lang="en-US"/>
          </a:p>
        </p:txBody>
      </p:sp>
      <p:sp>
        <p:nvSpPr>
          <p:cNvPr id="8" name="Footer Placeholder 4"/>
          <p:cNvSpPr>
            <a:spLocks noGrp="1"/>
          </p:cNvSpPr>
          <p:nvPr>
            <p:ph type="ftr" sz="quarter" idx="11"/>
          </p:nvPr>
        </p:nvSpPr>
        <p:spPr>
          <a:xfrm>
            <a:off x="609601" y="6248401"/>
            <a:ext cx="7431617" cy="365125"/>
          </a:xfrm>
        </p:spPr>
        <p:txBody>
          <a:bodyPr/>
          <a:lstStyle>
            <a:lvl1pPr>
              <a:defRPr/>
            </a:lvl1pPr>
          </a:lstStyle>
          <a:p>
            <a:endParaRPr lang="en-US"/>
          </a:p>
        </p:txBody>
      </p:sp>
      <p:sp>
        <p:nvSpPr>
          <p:cNvPr id="9" name="Slide Number Placeholder 5"/>
          <p:cNvSpPr>
            <a:spLocks noGrp="1"/>
          </p:cNvSpPr>
          <p:nvPr>
            <p:ph type="sldNum" sz="quarter" idx="12"/>
          </p:nvPr>
        </p:nvSpPr>
        <p:spPr>
          <a:xfrm rot="5400000">
            <a:off x="8075084" y="103717"/>
            <a:ext cx="533400" cy="325967"/>
          </a:xfrm>
        </p:spPr>
        <p:txBody>
          <a:bodyPr/>
          <a:lstStyle>
            <a:lvl1pPr>
              <a:defRPr/>
            </a:lvl1pPr>
          </a:lstStyle>
          <a:p>
            <a:fld id="{E1FD3536-7BDA-4686-B65F-80E6EDBFA5A1}" type="slidenum">
              <a:rPr lang="en-US" smtClean="0"/>
              <a:t>‹#›</a:t>
            </a:fld>
            <a:endParaRPr lang="en-US"/>
          </a:p>
        </p:txBody>
      </p:sp>
    </p:spTree>
    <p:extLst>
      <p:ext uri="{BB962C8B-B14F-4D97-AF65-F5344CB8AC3E}">
        <p14:creationId xmlns:p14="http://schemas.microsoft.com/office/powerpoint/2010/main" val="885896121"/>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72977"/>
          </a:xfrm>
        </p:spPr>
        <p:txBody>
          <a:bodyPr/>
          <a:lstStyle>
            <a:lvl1pPr>
              <a:defRPr sz="3200" b="1"/>
            </a:lvl1pPr>
          </a:lstStyle>
          <a:p>
            <a:r>
              <a:rPr lang="en-US" smtClean="0"/>
              <a:t>Click to edit Master title style</a:t>
            </a:r>
            <a:endParaRPr lang="en-US" dirty="0"/>
          </a:p>
        </p:txBody>
      </p:sp>
      <p:sp>
        <p:nvSpPr>
          <p:cNvPr id="3" name="Slide Number Placeholder 4"/>
          <p:cNvSpPr>
            <a:spLocks noGrp="1"/>
          </p:cNvSpPr>
          <p:nvPr>
            <p:ph type="sldNum" sz="quarter" idx="10"/>
          </p:nvPr>
        </p:nvSpPr>
        <p:spPr>
          <a:xfrm>
            <a:off x="11163301" y="6151563"/>
            <a:ext cx="419100" cy="215900"/>
          </a:xfrm>
        </p:spPr>
        <p:txBody>
          <a:bodyPr/>
          <a:lstStyle>
            <a:lvl1pPr>
              <a:defRPr/>
            </a:lvl1pPr>
          </a:lstStyle>
          <a:p>
            <a:fld id="{E1FD3536-7BDA-4686-B65F-80E6EDBFA5A1}" type="slidenum">
              <a:rPr lang="en-US" smtClean="0"/>
              <a:t>‹#›</a:t>
            </a:fld>
            <a:endParaRPr lang="en-US"/>
          </a:p>
        </p:txBody>
      </p:sp>
    </p:spTree>
    <p:extLst>
      <p:ext uri="{BB962C8B-B14F-4D97-AF65-F5344CB8AC3E}">
        <p14:creationId xmlns:p14="http://schemas.microsoft.com/office/powerpoint/2010/main" val="2941532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12192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12700" y="6053139"/>
            <a:ext cx="2999317"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3145368" y="6043614"/>
            <a:ext cx="9046633"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101600" y="6069013"/>
            <a:ext cx="2743200" cy="685800"/>
          </a:xfrm>
        </p:spPr>
        <p:txBody>
          <a:bodyPr>
            <a:noAutofit/>
          </a:bodyPr>
          <a:lstStyle>
            <a:lvl1pPr algn="ctr">
              <a:defRPr sz="2000">
                <a:solidFill>
                  <a:srgbClr val="FFFFFF"/>
                </a:solidFill>
              </a:defRPr>
            </a:lvl1pPr>
          </a:lstStyle>
          <a:p>
            <a:fld id="{A4D3A736-5FF6-4236-93B9-927D57A4CBB4}" type="datetimeFigureOut">
              <a:rPr lang="en-US" smtClean="0"/>
              <a:t>3/24/2016</a:t>
            </a:fld>
            <a:endParaRPr lang="en-US"/>
          </a:p>
        </p:txBody>
      </p:sp>
      <p:sp>
        <p:nvSpPr>
          <p:cNvPr id="10" name="Footer Placeholder 16"/>
          <p:cNvSpPr>
            <a:spLocks noGrp="1"/>
          </p:cNvSpPr>
          <p:nvPr>
            <p:ph type="ftr" sz="quarter" idx="11"/>
          </p:nvPr>
        </p:nvSpPr>
        <p:spPr>
          <a:xfrm>
            <a:off x="2781300" y="236539"/>
            <a:ext cx="7823200" cy="365125"/>
          </a:xfrm>
        </p:spPr>
        <p:txBody>
          <a:bodyPr/>
          <a:lstStyle>
            <a:lvl1pPr algn="r">
              <a:defRPr>
                <a:solidFill>
                  <a:schemeClr val="tx2"/>
                </a:solidFill>
              </a:defRPr>
            </a:lvl1pPr>
          </a:lstStyle>
          <a:p>
            <a:endParaRPr lang="en-US"/>
          </a:p>
        </p:txBody>
      </p:sp>
      <p:sp>
        <p:nvSpPr>
          <p:cNvPr id="11"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E1FD3536-7BDA-4686-B65F-80E6EDBFA5A1}" type="slidenum">
              <a:rPr lang="en-US" smtClean="0"/>
              <a:t>‹#›</a:t>
            </a:fld>
            <a:endParaRPr lang="en-US"/>
          </a:p>
        </p:txBody>
      </p:sp>
    </p:spTree>
    <p:extLst>
      <p:ext uri="{BB962C8B-B14F-4D97-AF65-F5344CB8AC3E}">
        <p14:creationId xmlns:p14="http://schemas.microsoft.com/office/powerpoint/2010/main" val="2563231548"/>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816864" y="1600200"/>
            <a:ext cx="10871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A4D3A736-5FF6-4236-93B9-927D57A4CBB4}" type="datetimeFigureOut">
              <a:rPr lang="en-US" smtClean="0"/>
              <a:t>3/24/2016</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E1FD3536-7BDA-4686-B65F-80E6EDBFA5A1}" type="slidenum">
              <a:rPr lang="en-US" smtClean="0"/>
              <a:t>‹#›</a:t>
            </a:fld>
            <a:endParaRPr lang="en-US"/>
          </a:p>
        </p:txBody>
      </p:sp>
    </p:spTree>
    <p:extLst>
      <p:ext uri="{BB962C8B-B14F-4D97-AF65-F5344CB8AC3E}">
        <p14:creationId xmlns:p14="http://schemas.microsoft.com/office/powerpoint/2010/main" val="2544249799"/>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Text Placeholder 2"/>
          <p:cNvSpPr>
            <a:spLocks noGrp="1"/>
          </p:cNvSpPr>
          <p:nvPr>
            <p:ph type="body" idx="1"/>
          </p:nvPr>
        </p:nvSpPr>
        <p:spPr>
          <a:xfrm>
            <a:off x="1828801" y="2743200"/>
            <a:ext cx="9497484"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fld id="{A4D3A736-5FF6-4236-93B9-927D57A4CBB4}" type="datetimeFigureOut">
              <a:rPr lang="en-US" smtClean="0"/>
              <a:t>3/24/2016</a:t>
            </a:fld>
            <a:endParaRPr lang="en-US"/>
          </a:p>
        </p:txBody>
      </p:sp>
      <p:sp>
        <p:nvSpPr>
          <p:cNvPr id="8" name="Slide Number Placeholder 12"/>
          <p:cNvSpPr>
            <a:spLocks noGrp="1"/>
          </p:cNvSpPr>
          <p:nvPr>
            <p:ph type="sldNum" sz="quarter" idx="11"/>
          </p:nvPr>
        </p:nvSpPr>
        <p:spPr>
          <a:xfrm>
            <a:off x="0" y="1752601"/>
            <a:ext cx="1727200" cy="701675"/>
          </a:xfrm>
        </p:spPr>
        <p:txBody>
          <a:bodyPr>
            <a:noAutofit/>
          </a:bodyPr>
          <a:lstStyle>
            <a:lvl1pPr>
              <a:defRPr sz="2400"/>
            </a:lvl1pPr>
          </a:lstStyle>
          <a:p>
            <a:fld id="{E1FD3536-7BDA-4686-B65F-80E6EDBFA5A1}" type="slidenum">
              <a:rPr lang="en-US" smtClean="0"/>
              <a:t>‹#›</a:t>
            </a:fld>
            <a:endParaRPr lang="en-US"/>
          </a:p>
        </p:txBody>
      </p:sp>
      <p:sp>
        <p:nvSpPr>
          <p:cNvPr id="9" name="Footer Placeholder 13"/>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371224964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812800" y="1589567"/>
            <a:ext cx="5181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6459868" y="1589567"/>
            <a:ext cx="5181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fld id="{A4D3A736-5FF6-4236-93B9-927D57A4CBB4}" type="datetimeFigureOut">
              <a:rPr lang="en-US" smtClean="0"/>
              <a:t>3/24/2016</a:t>
            </a:fld>
            <a:endParaRPr lang="en-US"/>
          </a:p>
        </p:txBody>
      </p:sp>
      <p:sp>
        <p:nvSpPr>
          <p:cNvPr id="6" name="Slide Number Placeholder 9"/>
          <p:cNvSpPr>
            <a:spLocks noGrp="1"/>
          </p:cNvSpPr>
          <p:nvPr>
            <p:ph type="sldNum" sz="quarter" idx="11"/>
          </p:nvPr>
        </p:nvSpPr>
        <p:spPr/>
        <p:txBody>
          <a:bodyPr/>
          <a:lstStyle>
            <a:lvl1pPr>
              <a:defRPr/>
            </a:lvl1pPr>
          </a:lstStyle>
          <a:p>
            <a:fld id="{E1FD3536-7BDA-4686-B65F-80E6EDBFA5A1}" type="slidenum">
              <a:rPr lang="en-US" smtClean="0"/>
              <a:t>‹#›</a:t>
            </a:fld>
            <a:endParaRPr lang="en-US"/>
          </a:p>
        </p:txBody>
      </p:sp>
      <p:sp>
        <p:nvSpPr>
          <p:cNvPr id="7" name="Footer Placeholder 11"/>
          <p:cNvSpPr>
            <a:spLocks noGrp="1"/>
          </p:cNvSpPr>
          <p:nvPr>
            <p:ph type="ftr" sz="quarter" idx="12"/>
          </p:nvPr>
        </p:nvSpPr>
        <p:spPr/>
        <p:txBody>
          <a:bodyPr rtlCol="0"/>
          <a:lstStyle>
            <a:lvl1pPr>
              <a:defRPr/>
            </a:lvl1pPr>
          </a:lstStyle>
          <a:p>
            <a:endParaRPr lang="en-US"/>
          </a:p>
        </p:txBody>
      </p:sp>
    </p:spTree>
    <p:extLst>
      <p:ext uri="{BB962C8B-B14F-4D97-AF65-F5344CB8AC3E}">
        <p14:creationId xmlns:p14="http://schemas.microsoft.com/office/powerpoint/2010/main" val="3511684137"/>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812800" y="2438400"/>
            <a:ext cx="51816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6400800" y="2438400"/>
            <a:ext cx="51816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fld id="{A4D3A736-5FF6-4236-93B9-927D57A4CBB4}" type="datetimeFigureOut">
              <a:rPr lang="en-US" smtClean="0"/>
              <a:t>3/24/2016</a:t>
            </a:fld>
            <a:endParaRPr lang="en-US"/>
          </a:p>
        </p:txBody>
      </p:sp>
      <p:sp>
        <p:nvSpPr>
          <p:cNvPr id="8" name="Slide Number Placeholder 11"/>
          <p:cNvSpPr>
            <a:spLocks noGrp="1"/>
          </p:cNvSpPr>
          <p:nvPr>
            <p:ph type="sldNum" sz="quarter" idx="11"/>
          </p:nvPr>
        </p:nvSpPr>
        <p:spPr/>
        <p:txBody>
          <a:bodyPr/>
          <a:lstStyle>
            <a:lvl1pPr>
              <a:defRPr/>
            </a:lvl1pPr>
          </a:lstStyle>
          <a:p>
            <a:fld id="{E1FD3536-7BDA-4686-B65F-80E6EDBFA5A1}" type="slidenum">
              <a:rPr lang="en-US" smtClean="0"/>
              <a:t>‹#›</a:t>
            </a:fld>
            <a:endParaRPr lang="en-US"/>
          </a:p>
        </p:txBody>
      </p:sp>
      <p:sp>
        <p:nvSpPr>
          <p:cNvPr id="9" name="Footer Placeholder 13"/>
          <p:cNvSpPr>
            <a:spLocks noGrp="1"/>
          </p:cNvSpPr>
          <p:nvPr>
            <p:ph type="ftr" sz="quarter" idx="12"/>
          </p:nvPr>
        </p:nvSpPr>
        <p:spPr/>
        <p:txBody>
          <a:bodyPr rtlCol="0"/>
          <a:lstStyle>
            <a:lvl1pPr>
              <a:defRPr/>
            </a:lvl1pPr>
          </a:lstStyle>
          <a:p>
            <a:endParaRPr lang="en-US"/>
          </a:p>
        </p:txBody>
      </p:sp>
    </p:spTree>
    <p:extLst>
      <p:ext uri="{BB962C8B-B14F-4D97-AF65-F5344CB8AC3E}">
        <p14:creationId xmlns:p14="http://schemas.microsoft.com/office/powerpoint/2010/main" val="3942809222"/>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fld id="{A4D3A736-5FF6-4236-93B9-927D57A4CBB4}" type="datetimeFigureOut">
              <a:rPr lang="en-US" smtClean="0"/>
              <a:t>3/24/2016</a:t>
            </a:fld>
            <a:endParaRPr lang="en-US"/>
          </a:p>
        </p:txBody>
      </p:sp>
      <p:sp>
        <p:nvSpPr>
          <p:cNvPr id="4" name="Footer Placeholder 2"/>
          <p:cNvSpPr>
            <a:spLocks noGrp="1"/>
          </p:cNvSpPr>
          <p:nvPr>
            <p:ph type="ftr" sz="quarter" idx="11"/>
          </p:nvPr>
        </p:nvSpPr>
        <p:spPr/>
        <p:txBody>
          <a:bodyPr/>
          <a:lstStyle>
            <a:lvl1pPr>
              <a:defRPr/>
            </a:lvl1pPr>
          </a:lstStyle>
          <a:p>
            <a:endParaRPr lang="en-US"/>
          </a:p>
        </p:txBody>
      </p:sp>
      <p:sp>
        <p:nvSpPr>
          <p:cNvPr id="5" name="Slide Number Placeholder 22"/>
          <p:cNvSpPr>
            <a:spLocks noGrp="1"/>
          </p:cNvSpPr>
          <p:nvPr>
            <p:ph type="sldNum" sz="quarter" idx="12"/>
          </p:nvPr>
        </p:nvSpPr>
        <p:spPr/>
        <p:txBody>
          <a:bodyPr/>
          <a:lstStyle>
            <a:lvl1pPr>
              <a:defRPr/>
            </a:lvl1pPr>
          </a:lstStyle>
          <a:p>
            <a:fld id="{E1FD3536-7BDA-4686-B65F-80E6EDBFA5A1}" type="slidenum">
              <a:rPr lang="en-US" smtClean="0"/>
              <a:t>‹#›</a:t>
            </a:fld>
            <a:endParaRPr lang="en-US"/>
          </a:p>
        </p:txBody>
      </p:sp>
    </p:spTree>
    <p:extLst>
      <p:ext uri="{BB962C8B-B14F-4D97-AF65-F5344CB8AC3E}">
        <p14:creationId xmlns:p14="http://schemas.microsoft.com/office/powerpoint/2010/main" val="3140823032"/>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4D3A736-5FF6-4236-93B9-927D57A4CBB4}" type="datetimeFigureOut">
              <a:rPr lang="en-US" smtClean="0"/>
              <a:t>3/24/2016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E1FD3536-7BDA-4686-B65F-80E6EDBFA5A1}" type="slidenum">
              <a:rPr lang="en-US" smtClean="0"/>
              <a:t>‹#›</a:t>
            </a:fld>
            <a:endParaRPr lang="en-US"/>
          </a:p>
        </p:txBody>
      </p:sp>
    </p:spTree>
    <p:extLst>
      <p:ext uri="{BB962C8B-B14F-4D97-AF65-F5344CB8AC3E}">
        <p14:creationId xmlns:p14="http://schemas.microsoft.com/office/powerpoint/2010/main" val="166906548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816864" y="1600200"/>
            <a:ext cx="10871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A4D3A736-5FF6-4236-93B9-927D57A4CBB4}" type="datetimeFigureOut">
              <a:rPr lang="en-US" smtClean="0"/>
              <a:t>3/24/2016</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E1FD3536-7BDA-4686-B65F-80E6EDBFA5A1}" type="slidenum">
              <a:rPr lang="en-US" smtClean="0"/>
              <a:t>‹#›</a:t>
            </a:fld>
            <a:endParaRPr lang="en-US"/>
          </a:p>
        </p:txBody>
      </p:sp>
    </p:spTree>
    <p:extLst>
      <p:ext uri="{BB962C8B-B14F-4D97-AF65-F5344CB8AC3E}">
        <p14:creationId xmlns:p14="http://schemas.microsoft.com/office/powerpoint/2010/main" val="1999893497"/>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A4D3A736-5FF6-4236-93B9-927D57A4CBB4}" type="datetimeFigureOut">
              <a:rPr lang="en-US" smtClean="0"/>
              <a:t>3/24/2016</a:t>
            </a:fld>
            <a:endParaRPr lang="en-US"/>
          </a:p>
        </p:txBody>
      </p:sp>
      <p:sp>
        <p:nvSpPr>
          <p:cNvPr id="6" name="Footer Placeholder 2"/>
          <p:cNvSpPr>
            <a:spLocks noGrp="1"/>
          </p:cNvSpPr>
          <p:nvPr>
            <p:ph type="ftr" sz="quarter" idx="11"/>
          </p:nvPr>
        </p:nvSpPr>
        <p:spPr/>
        <p:txBody>
          <a:bodyPr/>
          <a:lstStyle>
            <a:lvl1pPr>
              <a:defRPr/>
            </a:lvl1pPr>
          </a:lstStyle>
          <a:p>
            <a:endParaRPr lang="en-US"/>
          </a:p>
        </p:txBody>
      </p:sp>
      <p:sp>
        <p:nvSpPr>
          <p:cNvPr id="7" name="Slide Number Placeholder 22"/>
          <p:cNvSpPr>
            <a:spLocks noGrp="1"/>
          </p:cNvSpPr>
          <p:nvPr>
            <p:ph type="sldNum" sz="quarter" idx="12"/>
          </p:nvPr>
        </p:nvSpPr>
        <p:spPr/>
        <p:txBody>
          <a:bodyPr/>
          <a:lstStyle>
            <a:lvl1pPr>
              <a:defRPr/>
            </a:lvl1pPr>
          </a:lstStyle>
          <a:p>
            <a:fld id="{E1FD3536-7BDA-4686-B65F-80E6EDBFA5A1}" type="slidenum">
              <a:rPr lang="en-US" smtClean="0"/>
              <a:t>‹#›</a:t>
            </a:fld>
            <a:endParaRPr lang="en-US"/>
          </a:p>
        </p:txBody>
      </p:sp>
    </p:spTree>
    <p:extLst>
      <p:ext uri="{BB962C8B-B14F-4D97-AF65-F5344CB8AC3E}">
        <p14:creationId xmlns:p14="http://schemas.microsoft.com/office/powerpoint/2010/main" val="154975552"/>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white">
          <a:xfrm>
            <a:off x="-12700" y="4572001"/>
            <a:ext cx="12192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2699" y="4664075"/>
            <a:ext cx="1951567"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Rectangle 6"/>
          <p:cNvSpPr/>
          <p:nvPr/>
        </p:nvSpPr>
        <p:spPr>
          <a:xfrm>
            <a:off x="2059517" y="4654550"/>
            <a:ext cx="10132483"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bwMode="white">
          <a:xfrm>
            <a:off x="1930401" y="1"/>
            <a:ext cx="133351"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2133600" y="4648200"/>
            <a:ext cx="97536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8331200" y="6248401"/>
            <a:ext cx="3556000" cy="365125"/>
          </a:xfrm>
        </p:spPr>
        <p:txBody>
          <a:bodyPr rtlCol="0"/>
          <a:lstStyle>
            <a:lvl1pPr>
              <a:defRPr/>
            </a:lvl1pPr>
          </a:lstStyle>
          <a:p>
            <a:fld id="{A4D3A736-5FF6-4236-93B9-927D57A4CBB4}" type="datetimeFigureOut">
              <a:rPr lang="en-US" smtClean="0"/>
              <a:t>3/24/2016</a:t>
            </a:fld>
            <a:endParaRPr lang="en-US"/>
          </a:p>
        </p:txBody>
      </p:sp>
      <p:sp>
        <p:nvSpPr>
          <p:cNvPr id="10" name="Slide Number Placeholder 12"/>
          <p:cNvSpPr>
            <a:spLocks noGrp="1"/>
          </p:cNvSpPr>
          <p:nvPr>
            <p:ph type="sldNum" sz="quarter" idx="11"/>
          </p:nvPr>
        </p:nvSpPr>
        <p:spPr>
          <a:xfrm>
            <a:off x="0" y="4667251"/>
            <a:ext cx="1930400" cy="663575"/>
          </a:xfrm>
        </p:spPr>
        <p:txBody>
          <a:bodyPr/>
          <a:lstStyle>
            <a:lvl1pPr>
              <a:defRPr sz="2800"/>
            </a:lvl1pPr>
          </a:lstStyle>
          <a:p>
            <a:fld id="{E1FD3536-7BDA-4686-B65F-80E6EDBFA5A1}" type="slidenum">
              <a:rPr lang="en-US" smtClean="0"/>
              <a:t>‹#›</a:t>
            </a:fld>
            <a:endParaRPr lang="en-US"/>
          </a:p>
        </p:txBody>
      </p:sp>
      <p:sp>
        <p:nvSpPr>
          <p:cNvPr id="11" name="Footer Placeholder 13"/>
          <p:cNvSpPr>
            <a:spLocks noGrp="1"/>
          </p:cNvSpPr>
          <p:nvPr>
            <p:ph type="ftr" sz="quarter" idx="12"/>
          </p:nvPr>
        </p:nvSpPr>
        <p:spPr>
          <a:xfrm>
            <a:off x="2133600" y="6248401"/>
            <a:ext cx="6096000" cy="365125"/>
          </a:xfrm>
        </p:spPr>
        <p:txBody>
          <a:bodyPr rtlCol="0"/>
          <a:lstStyle>
            <a:lvl1pPr>
              <a:defRPr/>
            </a:lvl1pPr>
          </a:lstStyle>
          <a:p>
            <a:endParaRPr lang="en-US"/>
          </a:p>
        </p:txBody>
      </p:sp>
    </p:spTree>
    <p:extLst>
      <p:ext uri="{BB962C8B-B14F-4D97-AF65-F5344CB8AC3E}">
        <p14:creationId xmlns:p14="http://schemas.microsoft.com/office/powerpoint/2010/main" val="2196543614"/>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A4D3A736-5FF6-4236-93B9-927D57A4CBB4}" type="datetimeFigureOut">
              <a:rPr lang="en-US" smtClean="0"/>
              <a:t>3/24/2016</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E1FD3536-7BDA-4686-B65F-80E6EDBFA5A1}" type="slidenum">
              <a:rPr lang="en-US" smtClean="0"/>
              <a:t>‹#›</a:t>
            </a:fld>
            <a:endParaRPr lang="en-US"/>
          </a:p>
        </p:txBody>
      </p:sp>
    </p:spTree>
    <p:extLst>
      <p:ext uri="{BB962C8B-B14F-4D97-AF65-F5344CB8AC3E}">
        <p14:creationId xmlns:p14="http://schemas.microsoft.com/office/powerpoint/2010/main" val="3310006552"/>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8128001" y="0"/>
            <a:ext cx="427567"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Vertical Title 1"/>
          <p:cNvSpPr>
            <a:spLocks noGrp="1"/>
          </p:cNvSpPr>
          <p:nvPr>
            <p:ph type="title" orient="vert"/>
          </p:nvPr>
        </p:nvSpPr>
        <p:spPr>
          <a:xfrm>
            <a:off x="8737600" y="609601"/>
            <a:ext cx="27432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09600"/>
            <a:ext cx="74168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8737600" y="6248401"/>
            <a:ext cx="2946400" cy="365125"/>
          </a:xfrm>
        </p:spPr>
        <p:txBody>
          <a:bodyPr/>
          <a:lstStyle>
            <a:lvl1pPr>
              <a:defRPr/>
            </a:lvl1pPr>
          </a:lstStyle>
          <a:p>
            <a:fld id="{A4D3A736-5FF6-4236-93B9-927D57A4CBB4}" type="datetimeFigureOut">
              <a:rPr lang="en-US" smtClean="0"/>
              <a:t>3/24/2016</a:t>
            </a:fld>
            <a:endParaRPr lang="en-US"/>
          </a:p>
        </p:txBody>
      </p:sp>
      <p:sp>
        <p:nvSpPr>
          <p:cNvPr id="8" name="Footer Placeholder 4"/>
          <p:cNvSpPr>
            <a:spLocks noGrp="1"/>
          </p:cNvSpPr>
          <p:nvPr>
            <p:ph type="ftr" sz="quarter" idx="11"/>
          </p:nvPr>
        </p:nvSpPr>
        <p:spPr>
          <a:xfrm>
            <a:off x="609601" y="6248401"/>
            <a:ext cx="7431617" cy="365125"/>
          </a:xfrm>
        </p:spPr>
        <p:txBody>
          <a:bodyPr/>
          <a:lstStyle>
            <a:lvl1pPr>
              <a:defRPr/>
            </a:lvl1pPr>
          </a:lstStyle>
          <a:p>
            <a:endParaRPr lang="en-US"/>
          </a:p>
        </p:txBody>
      </p:sp>
      <p:sp>
        <p:nvSpPr>
          <p:cNvPr id="9" name="Slide Number Placeholder 5"/>
          <p:cNvSpPr>
            <a:spLocks noGrp="1"/>
          </p:cNvSpPr>
          <p:nvPr>
            <p:ph type="sldNum" sz="quarter" idx="12"/>
          </p:nvPr>
        </p:nvSpPr>
        <p:spPr>
          <a:xfrm rot="5400000">
            <a:off x="8075084" y="103717"/>
            <a:ext cx="533400" cy="325967"/>
          </a:xfrm>
        </p:spPr>
        <p:txBody>
          <a:bodyPr/>
          <a:lstStyle>
            <a:lvl1pPr>
              <a:defRPr/>
            </a:lvl1pPr>
          </a:lstStyle>
          <a:p>
            <a:fld id="{E1FD3536-7BDA-4686-B65F-80E6EDBFA5A1}" type="slidenum">
              <a:rPr lang="en-US" smtClean="0"/>
              <a:t>‹#›</a:t>
            </a:fld>
            <a:endParaRPr lang="en-US"/>
          </a:p>
        </p:txBody>
      </p:sp>
    </p:spTree>
    <p:extLst>
      <p:ext uri="{BB962C8B-B14F-4D97-AF65-F5344CB8AC3E}">
        <p14:creationId xmlns:p14="http://schemas.microsoft.com/office/powerpoint/2010/main" val="1385504227"/>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72977"/>
          </a:xfrm>
        </p:spPr>
        <p:txBody>
          <a:bodyPr/>
          <a:lstStyle>
            <a:lvl1pPr>
              <a:defRPr sz="3200" b="1"/>
            </a:lvl1pPr>
          </a:lstStyle>
          <a:p>
            <a:r>
              <a:rPr lang="en-US" smtClean="0"/>
              <a:t>Click to edit Master title style</a:t>
            </a:r>
            <a:endParaRPr lang="en-US" dirty="0"/>
          </a:p>
        </p:txBody>
      </p:sp>
      <p:sp>
        <p:nvSpPr>
          <p:cNvPr id="3" name="Slide Number Placeholder 4"/>
          <p:cNvSpPr>
            <a:spLocks noGrp="1"/>
          </p:cNvSpPr>
          <p:nvPr>
            <p:ph type="sldNum" sz="quarter" idx="10"/>
          </p:nvPr>
        </p:nvSpPr>
        <p:spPr>
          <a:xfrm>
            <a:off x="11163301" y="6151563"/>
            <a:ext cx="419100" cy="215900"/>
          </a:xfrm>
        </p:spPr>
        <p:txBody>
          <a:bodyPr/>
          <a:lstStyle>
            <a:lvl1pPr>
              <a:defRPr/>
            </a:lvl1pPr>
          </a:lstStyle>
          <a:p>
            <a:fld id="{E1FD3536-7BDA-4686-B65F-80E6EDBFA5A1}" type="slidenum">
              <a:rPr lang="en-US" smtClean="0"/>
              <a:t>‹#›</a:t>
            </a:fld>
            <a:endParaRPr lang="en-US"/>
          </a:p>
        </p:txBody>
      </p:sp>
    </p:spTree>
    <p:extLst>
      <p:ext uri="{BB962C8B-B14F-4D97-AF65-F5344CB8AC3E}">
        <p14:creationId xmlns:p14="http://schemas.microsoft.com/office/powerpoint/2010/main" val="1563375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Text Placeholder 2"/>
          <p:cNvSpPr>
            <a:spLocks noGrp="1"/>
          </p:cNvSpPr>
          <p:nvPr>
            <p:ph type="body" idx="1"/>
          </p:nvPr>
        </p:nvSpPr>
        <p:spPr>
          <a:xfrm>
            <a:off x="1828801" y="2743200"/>
            <a:ext cx="9497484"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fld id="{A4D3A736-5FF6-4236-93B9-927D57A4CBB4}" type="datetimeFigureOut">
              <a:rPr lang="en-US" smtClean="0"/>
              <a:t>3/24/2016</a:t>
            </a:fld>
            <a:endParaRPr lang="en-US"/>
          </a:p>
        </p:txBody>
      </p:sp>
      <p:sp>
        <p:nvSpPr>
          <p:cNvPr id="8" name="Slide Number Placeholder 12"/>
          <p:cNvSpPr>
            <a:spLocks noGrp="1"/>
          </p:cNvSpPr>
          <p:nvPr>
            <p:ph type="sldNum" sz="quarter" idx="11"/>
          </p:nvPr>
        </p:nvSpPr>
        <p:spPr>
          <a:xfrm>
            <a:off x="0" y="1752601"/>
            <a:ext cx="1727200" cy="701675"/>
          </a:xfrm>
        </p:spPr>
        <p:txBody>
          <a:bodyPr>
            <a:noAutofit/>
          </a:bodyPr>
          <a:lstStyle>
            <a:lvl1pPr>
              <a:defRPr sz="2400"/>
            </a:lvl1pPr>
          </a:lstStyle>
          <a:p>
            <a:fld id="{E1FD3536-7BDA-4686-B65F-80E6EDBFA5A1}" type="slidenum">
              <a:rPr lang="en-US" smtClean="0"/>
              <a:t>‹#›</a:t>
            </a:fld>
            <a:endParaRPr lang="en-US"/>
          </a:p>
        </p:txBody>
      </p:sp>
      <p:sp>
        <p:nvSpPr>
          <p:cNvPr id="9" name="Footer Placeholder 13"/>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2815230068"/>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812800" y="1589567"/>
            <a:ext cx="5181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6459868" y="1589567"/>
            <a:ext cx="5181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fld id="{A4D3A736-5FF6-4236-93B9-927D57A4CBB4}" type="datetimeFigureOut">
              <a:rPr lang="en-US" smtClean="0"/>
              <a:t>3/24/2016</a:t>
            </a:fld>
            <a:endParaRPr lang="en-US"/>
          </a:p>
        </p:txBody>
      </p:sp>
      <p:sp>
        <p:nvSpPr>
          <p:cNvPr id="6" name="Slide Number Placeholder 9"/>
          <p:cNvSpPr>
            <a:spLocks noGrp="1"/>
          </p:cNvSpPr>
          <p:nvPr>
            <p:ph type="sldNum" sz="quarter" idx="11"/>
          </p:nvPr>
        </p:nvSpPr>
        <p:spPr/>
        <p:txBody>
          <a:bodyPr/>
          <a:lstStyle>
            <a:lvl1pPr>
              <a:defRPr/>
            </a:lvl1pPr>
          </a:lstStyle>
          <a:p>
            <a:fld id="{E1FD3536-7BDA-4686-B65F-80E6EDBFA5A1}" type="slidenum">
              <a:rPr lang="en-US" smtClean="0"/>
              <a:t>‹#›</a:t>
            </a:fld>
            <a:endParaRPr lang="en-US"/>
          </a:p>
        </p:txBody>
      </p:sp>
      <p:sp>
        <p:nvSpPr>
          <p:cNvPr id="7" name="Footer Placeholder 11"/>
          <p:cNvSpPr>
            <a:spLocks noGrp="1"/>
          </p:cNvSpPr>
          <p:nvPr>
            <p:ph type="ftr" sz="quarter" idx="12"/>
          </p:nvPr>
        </p:nvSpPr>
        <p:spPr/>
        <p:txBody>
          <a:bodyPr rtlCol="0"/>
          <a:lstStyle>
            <a:lvl1pPr>
              <a:defRPr/>
            </a:lvl1pPr>
          </a:lstStyle>
          <a:p>
            <a:endParaRPr lang="en-US"/>
          </a:p>
        </p:txBody>
      </p:sp>
    </p:spTree>
    <p:extLst>
      <p:ext uri="{BB962C8B-B14F-4D97-AF65-F5344CB8AC3E}">
        <p14:creationId xmlns:p14="http://schemas.microsoft.com/office/powerpoint/2010/main" val="95201586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812800" y="2438400"/>
            <a:ext cx="51816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6400800" y="2438400"/>
            <a:ext cx="51816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fld id="{A4D3A736-5FF6-4236-93B9-927D57A4CBB4}" type="datetimeFigureOut">
              <a:rPr lang="en-US" smtClean="0"/>
              <a:t>3/24/2016</a:t>
            </a:fld>
            <a:endParaRPr lang="en-US"/>
          </a:p>
        </p:txBody>
      </p:sp>
      <p:sp>
        <p:nvSpPr>
          <p:cNvPr id="8" name="Slide Number Placeholder 11"/>
          <p:cNvSpPr>
            <a:spLocks noGrp="1"/>
          </p:cNvSpPr>
          <p:nvPr>
            <p:ph type="sldNum" sz="quarter" idx="11"/>
          </p:nvPr>
        </p:nvSpPr>
        <p:spPr/>
        <p:txBody>
          <a:bodyPr/>
          <a:lstStyle>
            <a:lvl1pPr>
              <a:defRPr/>
            </a:lvl1pPr>
          </a:lstStyle>
          <a:p>
            <a:fld id="{E1FD3536-7BDA-4686-B65F-80E6EDBFA5A1}" type="slidenum">
              <a:rPr lang="en-US" smtClean="0"/>
              <a:t>‹#›</a:t>
            </a:fld>
            <a:endParaRPr lang="en-US"/>
          </a:p>
        </p:txBody>
      </p:sp>
      <p:sp>
        <p:nvSpPr>
          <p:cNvPr id="9" name="Footer Placeholder 13"/>
          <p:cNvSpPr>
            <a:spLocks noGrp="1"/>
          </p:cNvSpPr>
          <p:nvPr>
            <p:ph type="ftr" sz="quarter" idx="12"/>
          </p:nvPr>
        </p:nvSpPr>
        <p:spPr/>
        <p:txBody>
          <a:bodyPr rtlCol="0"/>
          <a:lstStyle>
            <a:lvl1pPr>
              <a:defRPr/>
            </a:lvl1pPr>
          </a:lstStyle>
          <a:p>
            <a:endParaRPr lang="en-US"/>
          </a:p>
        </p:txBody>
      </p:sp>
    </p:spTree>
    <p:extLst>
      <p:ext uri="{BB962C8B-B14F-4D97-AF65-F5344CB8AC3E}">
        <p14:creationId xmlns:p14="http://schemas.microsoft.com/office/powerpoint/2010/main" val="210753793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fld id="{A4D3A736-5FF6-4236-93B9-927D57A4CBB4}" type="datetimeFigureOut">
              <a:rPr lang="en-US" smtClean="0"/>
              <a:t>3/24/2016</a:t>
            </a:fld>
            <a:endParaRPr lang="en-US"/>
          </a:p>
        </p:txBody>
      </p:sp>
      <p:sp>
        <p:nvSpPr>
          <p:cNvPr id="4" name="Footer Placeholder 2"/>
          <p:cNvSpPr>
            <a:spLocks noGrp="1"/>
          </p:cNvSpPr>
          <p:nvPr>
            <p:ph type="ftr" sz="quarter" idx="11"/>
          </p:nvPr>
        </p:nvSpPr>
        <p:spPr/>
        <p:txBody>
          <a:bodyPr/>
          <a:lstStyle>
            <a:lvl1pPr>
              <a:defRPr/>
            </a:lvl1pPr>
          </a:lstStyle>
          <a:p>
            <a:endParaRPr lang="en-US"/>
          </a:p>
        </p:txBody>
      </p:sp>
      <p:sp>
        <p:nvSpPr>
          <p:cNvPr id="5" name="Slide Number Placeholder 22"/>
          <p:cNvSpPr>
            <a:spLocks noGrp="1"/>
          </p:cNvSpPr>
          <p:nvPr>
            <p:ph type="sldNum" sz="quarter" idx="12"/>
          </p:nvPr>
        </p:nvSpPr>
        <p:spPr/>
        <p:txBody>
          <a:bodyPr/>
          <a:lstStyle>
            <a:lvl1pPr>
              <a:defRPr/>
            </a:lvl1pPr>
          </a:lstStyle>
          <a:p>
            <a:fld id="{E1FD3536-7BDA-4686-B65F-80E6EDBFA5A1}" type="slidenum">
              <a:rPr lang="en-US" smtClean="0"/>
              <a:t>‹#›</a:t>
            </a:fld>
            <a:endParaRPr lang="en-US"/>
          </a:p>
        </p:txBody>
      </p:sp>
    </p:spTree>
    <p:extLst>
      <p:ext uri="{BB962C8B-B14F-4D97-AF65-F5344CB8AC3E}">
        <p14:creationId xmlns:p14="http://schemas.microsoft.com/office/powerpoint/2010/main" val="181922175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4D3A736-5FF6-4236-93B9-927D57A4CBB4}" type="datetimeFigureOut">
              <a:rPr lang="en-US" smtClean="0"/>
              <a:t>3/24/2016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E1FD3536-7BDA-4686-B65F-80E6EDBFA5A1}" type="slidenum">
              <a:rPr lang="en-US" smtClean="0"/>
              <a:t>‹#›</a:t>
            </a:fld>
            <a:endParaRPr lang="en-US"/>
          </a:p>
        </p:txBody>
      </p:sp>
    </p:spTree>
    <p:extLst>
      <p:ext uri="{BB962C8B-B14F-4D97-AF65-F5344CB8AC3E}">
        <p14:creationId xmlns:p14="http://schemas.microsoft.com/office/powerpoint/2010/main" val="355209360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A4D3A736-5FF6-4236-93B9-927D57A4CBB4}" type="datetimeFigureOut">
              <a:rPr lang="en-US" smtClean="0"/>
              <a:t>3/24/2016</a:t>
            </a:fld>
            <a:endParaRPr lang="en-US"/>
          </a:p>
        </p:txBody>
      </p:sp>
      <p:sp>
        <p:nvSpPr>
          <p:cNvPr id="6" name="Footer Placeholder 2"/>
          <p:cNvSpPr>
            <a:spLocks noGrp="1"/>
          </p:cNvSpPr>
          <p:nvPr>
            <p:ph type="ftr" sz="quarter" idx="11"/>
          </p:nvPr>
        </p:nvSpPr>
        <p:spPr/>
        <p:txBody>
          <a:bodyPr/>
          <a:lstStyle>
            <a:lvl1pPr>
              <a:defRPr/>
            </a:lvl1pPr>
          </a:lstStyle>
          <a:p>
            <a:endParaRPr lang="en-US"/>
          </a:p>
        </p:txBody>
      </p:sp>
      <p:sp>
        <p:nvSpPr>
          <p:cNvPr id="7" name="Slide Number Placeholder 22"/>
          <p:cNvSpPr>
            <a:spLocks noGrp="1"/>
          </p:cNvSpPr>
          <p:nvPr>
            <p:ph type="sldNum" sz="quarter" idx="12"/>
          </p:nvPr>
        </p:nvSpPr>
        <p:spPr/>
        <p:txBody>
          <a:bodyPr/>
          <a:lstStyle>
            <a:lvl1pPr>
              <a:defRPr/>
            </a:lvl1pPr>
          </a:lstStyle>
          <a:p>
            <a:fld id="{E1FD3536-7BDA-4686-B65F-80E6EDBFA5A1}" type="slidenum">
              <a:rPr lang="en-US" smtClean="0"/>
              <a:t>‹#›</a:t>
            </a:fld>
            <a:endParaRPr lang="en-US"/>
          </a:p>
        </p:txBody>
      </p:sp>
    </p:spTree>
    <p:extLst>
      <p:ext uri="{BB962C8B-B14F-4D97-AF65-F5344CB8AC3E}">
        <p14:creationId xmlns:p14="http://schemas.microsoft.com/office/powerpoint/2010/main" val="53227329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white">
          <a:xfrm>
            <a:off x="-12700" y="4572001"/>
            <a:ext cx="12192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2699" y="4664075"/>
            <a:ext cx="1951567"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Rectangle 6"/>
          <p:cNvSpPr/>
          <p:nvPr/>
        </p:nvSpPr>
        <p:spPr>
          <a:xfrm>
            <a:off x="2059517" y="4654550"/>
            <a:ext cx="10132483"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bwMode="white">
          <a:xfrm>
            <a:off x="1930401" y="1"/>
            <a:ext cx="133351"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2133600" y="4648200"/>
            <a:ext cx="97536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8331200" y="6248401"/>
            <a:ext cx="3556000" cy="365125"/>
          </a:xfrm>
        </p:spPr>
        <p:txBody>
          <a:bodyPr rtlCol="0"/>
          <a:lstStyle>
            <a:lvl1pPr>
              <a:defRPr/>
            </a:lvl1pPr>
          </a:lstStyle>
          <a:p>
            <a:fld id="{A4D3A736-5FF6-4236-93B9-927D57A4CBB4}" type="datetimeFigureOut">
              <a:rPr lang="en-US" smtClean="0"/>
              <a:t>3/24/2016</a:t>
            </a:fld>
            <a:endParaRPr lang="en-US"/>
          </a:p>
        </p:txBody>
      </p:sp>
      <p:sp>
        <p:nvSpPr>
          <p:cNvPr id="10" name="Slide Number Placeholder 12"/>
          <p:cNvSpPr>
            <a:spLocks noGrp="1"/>
          </p:cNvSpPr>
          <p:nvPr>
            <p:ph type="sldNum" sz="quarter" idx="11"/>
          </p:nvPr>
        </p:nvSpPr>
        <p:spPr>
          <a:xfrm>
            <a:off x="0" y="4667251"/>
            <a:ext cx="1930400" cy="663575"/>
          </a:xfrm>
        </p:spPr>
        <p:txBody>
          <a:bodyPr/>
          <a:lstStyle>
            <a:lvl1pPr>
              <a:defRPr sz="2800"/>
            </a:lvl1pPr>
          </a:lstStyle>
          <a:p>
            <a:fld id="{E1FD3536-7BDA-4686-B65F-80E6EDBFA5A1}" type="slidenum">
              <a:rPr lang="en-US" smtClean="0"/>
              <a:t>‹#›</a:t>
            </a:fld>
            <a:endParaRPr lang="en-US"/>
          </a:p>
        </p:txBody>
      </p:sp>
      <p:sp>
        <p:nvSpPr>
          <p:cNvPr id="11" name="Footer Placeholder 13"/>
          <p:cNvSpPr>
            <a:spLocks noGrp="1"/>
          </p:cNvSpPr>
          <p:nvPr>
            <p:ph type="ftr" sz="quarter" idx="12"/>
          </p:nvPr>
        </p:nvSpPr>
        <p:spPr>
          <a:xfrm>
            <a:off x="2133600" y="6248401"/>
            <a:ext cx="6096000" cy="365125"/>
          </a:xfrm>
        </p:spPr>
        <p:txBody>
          <a:bodyPr rtlCol="0"/>
          <a:lstStyle>
            <a:lvl1pPr>
              <a:defRPr/>
            </a:lvl1pPr>
          </a:lstStyle>
          <a:p>
            <a:endParaRPr lang="en-US"/>
          </a:p>
        </p:txBody>
      </p:sp>
    </p:spTree>
    <p:extLst>
      <p:ext uri="{BB962C8B-B14F-4D97-AF65-F5344CB8AC3E}">
        <p14:creationId xmlns:p14="http://schemas.microsoft.com/office/powerpoint/2010/main" val="298880323"/>
      </p:ext>
    </p:extLst>
  </p:cSld>
  <p:clrMapOvr>
    <a:overrideClrMapping bg1="lt1" tx1="dk1" bg2="lt2" tx2="dk2" accent1="accent1" accent2="accent2" accent3="accent3" accent4="accent4" accent5="accent5" accent6="accent6" hlink="hlink" folHlink="folHlink"/>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812800" y="228600"/>
            <a:ext cx="10871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12"/>
          <p:cNvSpPr>
            <a:spLocks noGrp="1"/>
          </p:cNvSpPr>
          <p:nvPr>
            <p:ph type="body" idx="1"/>
          </p:nvPr>
        </p:nvSpPr>
        <p:spPr bwMode="auto">
          <a:xfrm>
            <a:off x="817033" y="1600201"/>
            <a:ext cx="10871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Arial" pitchFamily="34" charset="0"/>
              </a:defRPr>
            </a:lvl1pPr>
          </a:lstStyle>
          <a:p>
            <a:fld id="{A4D3A736-5FF6-4236-93B9-927D57A4CBB4}" type="datetimeFigureOut">
              <a:rPr lang="en-US" smtClean="0"/>
              <a:t>3/24/2016</a:t>
            </a:fld>
            <a:endParaRPr lang="en-US"/>
          </a:p>
        </p:txBody>
      </p:sp>
      <p:sp>
        <p:nvSpPr>
          <p:cNvPr id="3" name="Footer Placeholder 2"/>
          <p:cNvSpPr>
            <a:spLocks noGrp="1"/>
          </p:cNvSpPr>
          <p:nvPr>
            <p:ph type="ftr" sz="quarter" idx="3"/>
          </p:nvPr>
        </p:nvSpPr>
        <p:spPr>
          <a:xfrm>
            <a:off x="812801" y="6248401"/>
            <a:ext cx="7228417"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Arial" pitchFamily="34" charset="0"/>
              </a:defRPr>
            </a:lvl1pPr>
          </a:lstStyle>
          <a:p>
            <a:endParaRPr lang="en-US"/>
          </a:p>
        </p:txBody>
      </p:sp>
      <p:sp>
        <p:nvSpPr>
          <p:cNvPr id="7" name="Rectangle 6"/>
          <p:cNvSpPr/>
          <p:nvPr/>
        </p:nvSpPr>
        <p:spPr bwMode="white">
          <a:xfrm>
            <a:off x="0" y="1235075"/>
            <a:ext cx="12192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0" y="1279525"/>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8"/>
          <p:cNvSpPr/>
          <p:nvPr/>
        </p:nvSpPr>
        <p:spPr>
          <a:xfrm>
            <a:off x="787400" y="1279525"/>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 name="Slide Number Placeholder 22"/>
          <p:cNvSpPr>
            <a:spLocks noGrp="1"/>
          </p:cNvSpPr>
          <p:nvPr>
            <p:ph type="sldNum" sz="quarter" idx="4"/>
          </p:nvPr>
        </p:nvSpPr>
        <p:spPr>
          <a:xfrm>
            <a:off x="0" y="1271589"/>
            <a:ext cx="7112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defRPr>
            </a:lvl1pPr>
          </a:lstStyle>
          <a:p>
            <a:fld id="{E1FD3536-7BDA-4686-B65F-80E6EDBFA5A1}" type="slidenum">
              <a:rPr lang="en-US" smtClean="0"/>
              <a:t>‹#›</a:t>
            </a:fld>
            <a:endParaRPr lang="en-US"/>
          </a:p>
        </p:txBody>
      </p:sp>
    </p:spTree>
    <p:extLst>
      <p:ext uri="{BB962C8B-B14F-4D97-AF65-F5344CB8AC3E}">
        <p14:creationId xmlns:p14="http://schemas.microsoft.com/office/powerpoint/2010/main" val="3353618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fade/>
  </p:transition>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812800" y="228600"/>
            <a:ext cx="10871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12"/>
          <p:cNvSpPr>
            <a:spLocks noGrp="1"/>
          </p:cNvSpPr>
          <p:nvPr>
            <p:ph type="body" idx="1"/>
          </p:nvPr>
        </p:nvSpPr>
        <p:spPr bwMode="auto">
          <a:xfrm>
            <a:off x="817033" y="1600201"/>
            <a:ext cx="10871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Arial" pitchFamily="34" charset="0"/>
              </a:defRPr>
            </a:lvl1pPr>
          </a:lstStyle>
          <a:p>
            <a:fld id="{A4D3A736-5FF6-4236-93B9-927D57A4CBB4}" type="datetimeFigureOut">
              <a:rPr lang="en-US" smtClean="0"/>
              <a:t>3/24/2016</a:t>
            </a:fld>
            <a:endParaRPr lang="en-US"/>
          </a:p>
        </p:txBody>
      </p:sp>
      <p:sp>
        <p:nvSpPr>
          <p:cNvPr id="3" name="Footer Placeholder 2"/>
          <p:cNvSpPr>
            <a:spLocks noGrp="1"/>
          </p:cNvSpPr>
          <p:nvPr>
            <p:ph type="ftr" sz="quarter" idx="3"/>
          </p:nvPr>
        </p:nvSpPr>
        <p:spPr>
          <a:xfrm>
            <a:off x="812801" y="6248401"/>
            <a:ext cx="7228417"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Arial" pitchFamily="34" charset="0"/>
              </a:defRPr>
            </a:lvl1pPr>
          </a:lstStyle>
          <a:p>
            <a:endParaRPr lang="en-US"/>
          </a:p>
        </p:txBody>
      </p:sp>
      <p:sp>
        <p:nvSpPr>
          <p:cNvPr id="7" name="Rectangle 6"/>
          <p:cNvSpPr/>
          <p:nvPr/>
        </p:nvSpPr>
        <p:spPr bwMode="white">
          <a:xfrm>
            <a:off x="0" y="1235075"/>
            <a:ext cx="12192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0" y="1279525"/>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8"/>
          <p:cNvSpPr/>
          <p:nvPr/>
        </p:nvSpPr>
        <p:spPr>
          <a:xfrm>
            <a:off x="787400" y="1279525"/>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 name="Slide Number Placeholder 22"/>
          <p:cNvSpPr>
            <a:spLocks noGrp="1"/>
          </p:cNvSpPr>
          <p:nvPr>
            <p:ph type="sldNum" sz="quarter" idx="4"/>
          </p:nvPr>
        </p:nvSpPr>
        <p:spPr>
          <a:xfrm>
            <a:off x="0" y="1271589"/>
            <a:ext cx="7112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defRPr>
            </a:lvl1pPr>
          </a:lstStyle>
          <a:p>
            <a:fld id="{E1FD3536-7BDA-4686-B65F-80E6EDBFA5A1}" type="slidenum">
              <a:rPr lang="en-US" smtClean="0"/>
              <a:t>‹#›</a:t>
            </a:fld>
            <a:endParaRPr lang="en-US"/>
          </a:p>
        </p:txBody>
      </p:sp>
    </p:spTree>
    <p:extLst>
      <p:ext uri="{BB962C8B-B14F-4D97-AF65-F5344CB8AC3E}">
        <p14:creationId xmlns:p14="http://schemas.microsoft.com/office/powerpoint/2010/main" val="35388533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spd="med">
    <p:fade/>
  </p:transition>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http://t2.gstatic.com/images?q=tbn:ANd9GcR1I3KZhK-HWWrFql558V2V92ULZlMezBqDiCW1vK2y8zsMGTMp" TargetMode="External"/><Relationship Id="rId2" Type="http://schemas.openxmlformats.org/officeDocument/2006/relationships/hyperlink" Target="http://www.google.com/imgres?q=rabbit&amp;hl=en&amp;sa=X&amp;rlz=1T4ADFA_enUS394US395&amp;biw=1280&amp;bih=552&amp;tbs=itp:clipart&amp;tbm=isch&amp;tbnid=tHEfKh-xZu7TBM:&amp;imgrefurl=http://clipart-for-free.blogspot.com/2008/06/free-disney-clipart-series-3-disney.html&amp;docid=9uLeOb_NxLpSrM&amp;w=357&amp;h=299&amp;ei=KoZ7Toy9JIGQsALDwIi5Aw&amp;zoom=1" TargetMode="Externa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hyperlink" Target="http://www.google.com/imgres?q=carpet+bedroom&amp;hl=en&amp;sa=X&amp;rlz=1T4ADFA_enUS394US395&amp;biw=1280&amp;bih=552&amp;tbas=0&amp;tbm=isch&amp;tbnid=Nfm6ll9NrAt9KM:&amp;imgrefurl=http://www.cmidesignstudio.com/gallery/main.php?g2_view%3Dcore.ShowItem%26g2_itemId%3D90&amp;docid=LFuYVVf_-WQblM&amp;w=270&amp;h=270&amp;ei=aqR7TpqgFYmesQKwtN3gAw&amp;zoom=1" TargetMode="External"/><Relationship Id="rId4" Type="http://schemas.openxmlformats.org/officeDocument/2006/relationships/image" Target="http://t3.gstatic.com/images?q=tbn:ANd9GcQ4XACSH9CPWpHhaxDTbZg1j36y0CP-V5QVVpFOId9mBIyhf_Ty"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imgres?q=rabbit&amp;hl=en&amp;sa=X&amp;rlz=1T4ADFA_enUS394US395&amp;biw=1280&amp;bih=552&amp;tbs=itp:clipart&amp;tbm=isch&amp;tbnid=tHEfKh-xZu7TBM:&amp;imgrefurl=http://clipart-for-free.blogspot.com/2008/06/free-disney-clipart-series-3-disney.html&amp;docid=9uLeOb_NxLpSrM&amp;w=357&amp;h=299&amp;ei=KoZ7Toy9JIGQsALDwIi5Aw&amp;zoom=1" TargetMode="External"/><Relationship Id="rId1" Type="http://schemas.openxmlformats.org/officeDocument/2006/relationships/slideLayout" Target="../slideLayouts/slideLayout2.xml"/><Relationship Id="rId4" Type="http://schemas.openxmlformats.org/officeDocument/2006/relationships/image" Target="http://t3.gstatic.com/images?q=tbn:ANd9GcQ4XACSH9CPWpHhaxDTbZg1j36y0CP-V5QVVpFOId9mBIyhf_Ty"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pPr marL="0" indent="0" algn="ctr">
              <a:buNone/>
            </a:pPr>
            <a:r>
              <a:rPr lang="en-US" sz="6000" dirty="0"/>
              <a:t>How can the </a:t>
            </a:r>
            <a:r>
              <a:rPr lang="en-US" sz="6000" i="1" u="sng" dirty="0" smtClean="0"/>
              <a:t>examination </a:t>
            </a:r>
            <a:r>
              <a:rPr lang="en-US" sz="6000" i="1" u="sng" dirty="0"/>
              <a:t>of student/educator work </a:t>
            </a:r>
            <a:r>
              <a:rPr lang="en-US" sz="6000" dirty="0"/>
              <a:t>be supported as a routine for continuous improvement? </a:t>
            </a:r>
          </a:p>
        </p:txBody>
      </p:sp>
    </p:spTree>
    <p:extLst>
      <p:ext uri="{BB962C8B-B14F-4D97-AF65-F5344CB8AC3E}">
        <p14:creationId xmlns:p14="http://schemas.microsoft.com/office/powerpoint/2010/main" val="3986567759"/>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Shape 365"/>
          <p:cNvPicPr preferRelativeResize="0"/>
          <p:nvPr/>
        </p:nvPicPr>
        <p:blipFill>
          <a:blip r:embed="rId3">
            <a:alphaModFix/>
          </a:blip>
          <a:stretch>
            <a:fillRect/>
          </a:stretch>
        </p:blipFill>
        <p:spPr>
          <a:xfrm>
            <a:off x="190501" y="138274"/>
            <a:ext cx="12001499" cy="6608774"/>
          </a:xfrm>
          <a:prstGeom prst="rect">
            <a:avLst/>
          </a:prstGeom>
          <a:noFill/>
          <a:ln>
            <a:noFill/>
          </a:ln>
        </p:spPr>
      </p:pic>
    </p:spTree>
    <p:extLst>
      <p:ext uri="{BB962C8B-B14F-4D97-AF65-F5344CB8AC3E}">
        <p14:creationId xmlns:p14="http://schemas.microsoft.com/office/powerpoint/2010/main" val="260946322"/>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Title 3"/>
          <p:cNvSpPr>
            <a:spLocks noGrp="1"/>
          </p:cNvSpPr>
          <p:nvPr>
            <p:ph type="title" idx="4294967295"/>
          </p:nvPr>
        </p:nvSpPr>
        <p:spPr>
          <a:xfrm>
            <a:off x="939063" y="-54489"/>
            <a:ext cx="11085512" cy="1490662"/>
          </a:xfrm>
        </p:spPr>
        <p:txBody>
          <a:bodyPr/>
          <a:lstStyle/>
          <a:p>
            <a:r>
              <a:rPr lang="en-US" dirty="0" smtClean="0"/>
              <a:t>Martha’s Carpet  </a:t>
            </a:r>
            <a:r>
              <a:rPr lang="en-US" u="sng" dirty="0" smtClean="0"/>
              <a:t>or</a:t>
            </a:r>
            <a:r>
              <a:rPr lang="en-US" dirty="0" smtClean="0"/>
              <a:t> Fencing </a:t>
            </a:r>
            <a:r>
              <a:rPr lang="en-US" dirty="0"/>
              <a:t>T</a:t>
            </a:r>
            <a:r>
              <a:rPr lang="en-US" dirty="0" smtClean="0"/>
              <a:t>ask</a:t>
            </a:r>
            <a:endParaRPr lang="en-US" dirty="0"/>
          </a:p>
        </p:txBody>
      </p:sp>
      <p:sp>
        <p:nvSpPr>
          <p:cNvPr id="5" name="Content Placeholder 4"/>
          <p:cNvSpPr>
            <a:spLocks noGrp="1"/>
          </p:cNvSpPr>
          <p:nvPr>
            <p:ph sz="quarter" idx="4294967295"/>
          </p:nvPr>
        </p:nvSpPr>
        <p:spPr>
          <a:xfrm>
            <a:off x="486916" y="1392640"/>
            <a:ext cx="10301287" cy="5307012"/>
          </a:xfrm>
        </p:spPr>
        <p:txBody>
          <a:bodyPr>
            <a:normAutofit fontScale="62500" lnSpcReduction="20000"/>
          </a:bodyPr>
          <a:lstStyle/>
          <a:p>
            <a:pPr marL="0" lvl="0" indent="0">
              <a:lnSpc>
                <a:spcPct val="120000"/>
              </a:lnSpc>
              <a:buNone/>
            </a:pPr>
            <a:r>
              <a:rPr lang="en-US" altLang="en-US" sz="3800" dirty="0">
                <a:solidFill>
                  <a:schemeClr val="tx1"/>
                </a:solidFill>
                <a:latin typeface="Comic Sans MS" pitchFamily="66" charset="0"/>
                <a:ea typeface="Calibri" pitchFamily="34" charset="0"/>
                <a:cs typeface="Times New Roman" pitchFamily="18" charset="0"/>
              </a:rPr>
              <a:t>Martha was </a:t>
            </a:r>
            <a:r>
              <a:rPr lang="en-US" altLang="en-US" sz="3800" dirty="0" err="1">
                <a:solidFill>
                  <a:schemeClr val="tx1"/>
                </a:solidFill>
                <a:latin typeface="Comic Sans MS" pitchFamily="66" charset="0"/>
                <a:ea typeface="Calibri" pitchFamily="34" charset="0"/>
                <a:cs typeface="Times New Roman" pitchFamily="18" charset="0"/>
              </a:rPr>
              <a:t>recarpeting</a:t>
            </a:r>
            <a:r>
              <a:rPr lang="en-US" altLang="en-US" sz="3800" dirty="0">
                <a:solidFill>
                  <a:schemeClr val="tx1"/>
                </a:solidFill>
                <a:latin typeface="Comic Sans MS" pitchFamily="66" charset="0"/>
                <a:ea typeface="Calibri" pitchFamily="34" charset="0"/>
                <a:cs typeface="Times New Roman" pitchFamily="18" charset="0"/>
              </a:rPr>
              <a:t> her bedroom, which was </a:t>
            </a:r>
            <a:r>
              <a:rPr lang="en-US" altLang="en-US" sz="3800" dirty="0" smtClean="0">
                <a:solidFill>
                  <a:schemeClr val="tx1"/>
                </a:solidFill>
                <a:latin typeface="Comic Sans MS" pitchFamily="66" charset="0"/>
                <a:ea typeface="Calibri" pitchFamily="34" charset="0"/>
                <a:cs typeface="Times New Roman" pitchFamily="18" charset="0"/>
              </a:rPr>
              <a:t>15 </a:t>
            </a:r>
            <a:r>
              <a:rPr lang="en-US" altLang="en-US" sz="3800" dirty="0">
                <a:solidFill>
                  <a:schemeClr val="tx1"/>
                </a:solidFill>
                <a:latin typeface="Comic Sans MS" pitchFamily="66" charset="0"/>
                <a:ea typeface="Calibri" pitchFamily="34" charset="0"/>
                <a:cs typeface="Times New Roman" pitchFamily="18" charset="0"/>
              </a:rPr>
              <a:t>feet </a:t>
            </a:r>
            <a:r>
              <a:rPr lang="en-US" altLang="en-US" sz="3800" dirty="0" smtClean="0">
                <a:solidFill>
                  <a:schemeClr val="tx1"/>
                </a:solidFill>
                <a:latin typeface="Comic Sans MS" pitchFamily="66" charset="0"/>
                <a:ea typeface="Calibri" pitchFamily="34" charset="0"/>
                <a:cs typeface="Times New Roman" pitchFamily="18" charset="0"/>
              </a:rPr>
              <a:t/>
            </a:r>
            <a:br>
              <a:rPr lang="en-US" altLang="en-US" sz="3800" dirty="0" smtClean="0">
                <a:solidFill>
                  <a:schemeClr val="tx1"/>
                </a:solidFill>
                <a:latin typeface="Comic Sans MS" pitchFamily="66" charset="0"/>
                <a:ea typeface="Calibri" pitchFamily="34" charset="0"/>
                <a:cs typeface="Times New Roman" pitchFamily="18" charset="0"/>
              </a:rPr>
            </a:br>
            <a:r>
              <a:rPr lang="en-US" altLang="en-US" sz="3800" dirty="0" smtClean="0">
                <a:solidFill>
                  <a:schemeClr val="tx1"/>
                </a:solidFill>
                <a:latin typeface="Comic Sans MS" pitchFamily="66" charset="0"/>
                <a:ea typeface="Calibri" pitchFamily="34" charset="0"/>
                <a:cs typeface="Times New Roman" pitchFamily="18" charset="0"/>
              </a:rPr>
              <a:t>long </a:t>
            </a:r>
            <a:r>
              <a:rPr lang="en-US" altLang="en-US" sz="3800" dirty="0">
                <a:solidFill>
                  <a:schemeClr val="tx1"/>
                </a:solidFill>
                <a:latin typeface="Comic Sans MS" pitchFamily="66" charset="0"/>
                <a:ea typeface="Calibri" pitchFamily="34" charset="0"/>
                <a:cs typeface="Times New Roman" pitchFamily="18" charset="0"/>
              </a:rPr>
              <a:t>and 10 feet wide.  How many square </a:t>
            </a:r>
            <a:r>
              <a:rPr lang="en-US" altLang="en-US" sz="3800" dirty="0" smtClean="0">
                <a:solidFill>
                  <a:schemeClr val="tx1"/>
                </a:solidFill>
                <a:latin typeface="Comic Sans MS" pitchFamily="66" charset="0"/>
                <a:ea typeface="Calibri" pitchFamily="34" charset="0"/>
                <a:cs typeface="Times New Roman" pitchFamily="18" charset="0"/>
              </a:rPr>
              <a:t>feet </a:t>
            </a:r>
            <a:r>
              <a:rPr lang="en-US" altLang="en-US" sz="3800" dirty="0">
                <a:solidFill>
                  <a:schemeClr val="tx1"/>
                </a:solidFill>
                <a:latin typeface="Comic Sans MS" pitchFamily="66" charset="0"/>
                <a:ea typeface="Calibri" pitchFamily="34" charset="0"/>
                <a:cs typeface="Times New Roman" pitchFamily="18" charset="0"/>
              </a:rPr>
              <a:t>of </a:t>
            </a:r>
            <a:r>
              <a:rPr lang="en-US" altLang="en-US" sz="3800" dirty="0" smtClean="0">
                <a:solidFill>
                  <a:schemeClr val="tx1"/>
                </a:solidFill>
                <a:latin typeface="Comic Sans MS" pitchFamily="66" charset="0"/>
                <a:ea typeface="Calibri" pitchFamily="34" charset="0"/>
                <a:cs typeface="Times New Roman" pitchFamily="18" charset="0"/>
              </a:rPr>
              <a:t>carpeting</a:t>
            </a:r>
            <a:br>
              <a:rPr lang="en-US" altLang="en-US" sz="3800" dirty="0" smtClean="0">
                <a:solidFill>
                  <a:schemeClr val="tx1"/>
                </a:solidFill>
                <a:latin typeface="Comic Sans MS" pitchFamily="66" charset="0"/>
                <a:ea typeface="Calibri" pitchFamily="34" charset="0"/>
                <a:cs typeface="Times New Roman" pitchFamily="18" charset="0"/>
              </a:rPr>
            </a:br>
            <a:r>
              <a:rPr lang="en-US" altLang="en-US" sz="3800" dirty="0" smtClean="0">
                <a:solidFill>
                  <a:schemeClr val="tx1"/>
                </a:solidFill>
                <a:latin typeface="Comic Sans MS" pitchFamily="66" charset="0"/>
                <a:ea typeface="Calibri" pitchFamily="34" charset="0"/>
                <a:cs typeface="Times New Roman" pitchFamily="18" charset="0"/>
              </a:rPr>
              <a:t>will </a:t>
            </a:r>
            <a:r>
              <a:rPr lang="en-US" altLang="en-US" sz="3800" dirty="0">
                <a:solidFill>
                  <a:schemeClr val="tx1"/>
                </a:solidFill>
                <a:latin typeface="Comic Sans MS" pitchFamily="66" charset="0"/>
                <a:ea typeface="Calibri" pitchFamily="34" charset="0"/>
                <a:cs typeface="Times New Roman" pitchFamily="18" charset="0"/>
              </a:rPr>
              <a:t>she need to purchase</a:t>
            </a:r>
            <a:r>
              <a:rPr lang="en-US" altLang="en-US" sz="3800" dirty="0" smtClean="0">
                <a:solidFill>
                  <a:schemeClr val="tx1"/>
                </a:solidFill>
                <a:latin typeface="Comic Sans MS" pitchFamily="66" charset="0"/>
                <a:ea typeface="Calibri" pitchFamily="34" charset="0"/>
                <a:cs typeface="Times New Roman" pitchFamily="18" charset="0"/>
              </a:rPr>
              <a:t>.</a:t>
            </a:r>
          </a:p>
          <a:p>
            <a:pPr marL="0" lvl="0" indent="0" algn="ctr">
              <a:buNone/>
            </a:pPr>
            <a:r>
              <a:rPr lang="en-US" altLang="en-US" sz="3800" b="1" dirty="0" smtClean="0">
                <a:solidFill>
                  <a:schemeClr val="tx1"/>
                </a:solidFill>
                <a:latin typeface="+mj-lt"/>
                <a:cs typeface="Times New Roman" pitchFamily="18" charset="0"/>
              </a:rPr>
              <a:t>OR</a:t>
            </a:r>
          </a:p>
          <a:p>
            <a:pPr marL="0" indent="0">
              <a:buNone/>
            </a:pPr>
            <a:endParaRPr lang="en-US" sz="3800" dirty="0" smtClean="0">
              <a:solidFill>
                <a:schemeClr val="tx1"/>
              </a:solidFill>
              <a:latin typeface="Comic Sans MS" panose="030F0702030302020204" pitchFamily="66" charset="0"/>
            </a:endParaRPr>
          </a:p>
          <a:p>
            <a:pPr marL="0" indent="0">
              <a:buNone/>
            </a:pPr>
            <a:r>
              <a:rPr lang="en-US" sz="3800" dirty="0" smtClean="0">
                <a:solidFill>
                  <a:schemeClr val="tx1"/>
                </a:solidFill>
                <a:latin typeface="Comic Sans MS" panose="030F0702030302020204" pitchFamily="66" charset="0"/>
              </a:rPr>
              <a:t>Ms</a:t>
            </a:r>
            <a:r>
              <a:rPr lang="en-US" sz="3800" dirty="0">
                <a:solidFill>
                  <a:schemeClr val="tx1"/>
                </a:solidFill>
                <a:latin typeface="Comic Sans MS" panose="030F0702030302020204" pitchFamily="66" charset="0"/>
              </a:rPr>
              <a:t>. Brown’s class will raise rabbits for their spring science fair. They have 24 feet of fencing with which to build a rectangular rabbit pen to keep rabbits.</a:t>
            </a:r>
          </a:p>
          <a:p>
            <a:r>
              <a:rPr lang="en-US" sz="3800" dirty="0">
                <a:solidFill>
                  <a:schemeClr val="tx1"/>
                </a:solidFill>
                <a:latin typeface="Comic Sans MS" panose="030F0702030302020204" pitchFamily="66" charset="0"/>
              </a:rPr>
              <a:t>If Ms. Brown’s students want their rabbits to have as much room as possible how long would each of the sides of the pen be?</a:t>
            </a:r>
          </a:p>
          <a:p>
            <a:r>
              <a:rPr lang="en-US" sz="3800" dirty="0">
                <a:solidFill>
                  <a:schemeClr val="tx1"/>
                </a:solidFill>
                <a:latin typeface="Comic Sans MS" panose="030F0702030302020204" pitchFamily="66" charset="0"/>
              </a:rPr>
              <a:t>How long would each of the sides of the pen be if they had only 16 feet of fencing?</a:t>
            </a:r>
          </a:p>
          <a:p>
            <a:r>
              <a:rPr lang="en-US" sz="3800" dirty="0">
                <a:solidFill>
                  <a:schemeClr val="tx1"/>
                </a:solidFill>
                <a:latin typeface="Comic Sans MS" panose="030F0702030302020204" pitchFamily="66" charset="0"/>
              </a:rPr>
              <a:t>How would you go about determining the pen with the </a:t>
            </a:r>
            <a:r>
              <a:rPr lang="en-US" sz="3800" dirty="0" smtClean="0">
                <a:solidFill>
                  <a:schemeClr val="tx1"/>
                </a:solidFill>
                <a:latin typeface="Comic Sans MS" panose="030F0702030302020204" pitchFamily="66" charset="0"/>
              </a:rPr>
              <a:t/>
            </a:r>
            <a:br>
              <a:rPr lang="en-US" sz="3800" dirty="0" smtClean="0">
                <a:solidFill>
                  <a:schemeClr val="tx1"/>
                </a:solidFill>
                <a:latin typeface="Comic Sans MS" panose="030F0702030302020204" pitchFamily="66" charset="0"/>
              </a:rPr>
            </a:br>
            <a:r>
              <a:rPr lang="en-US" sz="3800" dirty="0" smtClean="0">
                <a:solidFill>
                  <a:schemeClr val="tx1"/>
                </a:solidFill>
                <a:latin typeface="Comic Sans MS" panose="030F0702030302020204" pitchFamily="66" charset="0"/>
              </a:rPr>
              <a:t>most </a:t>
            </a:r>
            <a:r>
              <a:rPr lang="en-US" sz="3800" dirty="0">
                <a:solidFill>
                  <a:schemeClr val="tx1"/>
                </a:solidFill>
                <a:latin typeface="Comic Sans MS" panose="030F0702030302020204" pitchFamily="66" charset="0"/>
              </a:rPr>
              <a:t>room for any amount of fencing? Organize your </a:t>
            </a:r>
            <a:r>
              <a:rPr lang="en-US" sz="3800" dirty="0" smtClean="0">
                <a:solidFill>
                  <a:schemeClr val="tx1"/>
                </a:solidFill>
                <a:latin typeface="Comic Sans MS" panose="030F0702030302020204" pitchFamily="66" charset="0"/>
              </a:rPr>
              <a:t/>
            </a:r>
            <a:br>
              <a:rPr lang="en-US" sz="3800" dirty="0" smtClean="0">
                <a:solidFill>
                  <a:schemeClr val="tx1"/>
                </a:solidFill>
                <a:latin typeface="Comic Sans MS" panose="030F0702030302020204" pitchFamily="66" charset="0"/>
              </a:rPr>
            </a:br>
            <a:r>
              <a:rPr lang="en-US" sz="3800" dirty="0" smtClean="0">
                <a:solidFill>
                  <a:schemeClr val="tx1"/>
                </a:solidFill>
                <a:latin typeface="Comic Sans MS" panose="030F0702030302020204" pitchFamily="66" charset="0"/>
              </a:rPr>
              <a:t>work </a:t>
            </a:r>
            <a:r>
              <a:rPr lang="en-US" sz="3800" dirty="0">
                <a:solidFill>
                  <a:schemeClr val="tx1"/>
                </a:solidFill>
                <a:latin typeface="Comic Sans MS" panose="030F0702030302020204" pitchFamily="66" charset="0"/>
              </a:rPr>
              <a:t>so that someone else who reads it will understand it.</a:t>
            </a:r>
          </a:p>
          <a:p>
            <a:pPr marL="0" lvl="0" indent="0" algn="ctr">
              <a:buNone/>
            </a:pPr>
            <a:endParaRPr lang="en-US" altLang="en-US" sz="3600" dirty="0">
              <a:solidFill>
                <a:schemeClr val="tx1"/>
              </a:solidFill>
              <a:latin typeface="Comic Sans MS" pitchFamily="66" charset="0"/>
              <a:cs typeface="Times New Roman" pitchFamily="18" charset="0"/>
            </a:endParaRPr>
          </a:p>
          <a:p>
            <a:pPr marL="0" lvl="0" indent="0">
              <a:buNone/>
            </a:pPr>
            <a:endParaRPr lang="en-US" altLang="en-US" sz="3600" dirty="0">
              <a:solidFill>
                <a:schemeClr val="tx1"/>
              </a:solidFill>
              <a:latin typeface="Arial" pitchFamily="34" charset="0"/>
              <a:cs typeface="Arial" pitchFamily="34" charset="0"/>
            </a:endParaRPr>
          </a:p>
          <a:p>
            <a:endParaRPr lang="en-US" dirty="0"/>
          </a:p>
        </p:txBody>
      </p:sp>
      <p:pic>
        <p:nvPicPr>
          <p:cNvPr id="19460" name="rg_hi" descr="http://t3.gstatic.com/images?q=tbn:ANd9GcQ4XACSH9CPWpHhaxDTbZg1j36y0CP-V5QVVpFOId9mBIyhf_Ty">
            <a:hlinkClick r:id="rId2"/>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831678" y="5312177"/>
            <a:ext cx="165735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rg_hi" descr="http://t2.gstatic.com/images?q=tbn:ANd9GcR1I3KZhK-HWWrFql558V2V92ULZlMezBqDiCW1vK2y8zsMGTMp">
            <a:hlinkClick r:id="rId5"/>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9831678" y="1158562"/>
            <a:ext cx="1488852" cy="1488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70920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4546"/>
            <a:ext cx="12003109" cy="6703454"/>
          </a:xfrm>
          <a:prstGeom prst="rect">
            <a:avLst/>
          </a:prstGeom>
        </p:spPr>
      </p:pic>
      <p:sp>
        <p:nvSpPr>
          <p:cNvPr id="3" name="TextBox 2"/>
          <p:cNvSpPr txBox="1"/>
          <p:nvPr/>
        </p:nvSpPr>
        <p:spPr>
          <a:xfrm rot="1024354">
            <a:off x="9453093" y="631064"/>
            <a:ext cx="1906073" cy="461665"/>
          </a:xfrm>
          <a:prstGeom prst="rect">
            <a:avLst/>
          </a:prstGeom>
          <a:solidFill>
            <a:srgbClr val="FFFF00"/>
          </a:solidFill>
        </p:spPr>
        <p:txBody>
          <a:bodyPr wrap="square" rtlCol="0">
            <a:spAutoFit/>
          </a:bodyPr>
          <a:lstStyle/>
          <a:p>
            <a:pPr algn="ctr"/>
            <a:r>
              <a:rPr lang="en-US" sz="2400" b="1" dirty="0" smtClean="0"/>
              <a:t>Handout</a:t>
            </a:r>
            <a:endParaRPr lang="en-US" sz="2400" b="1" dirty="0"/>
          </a:p>
        </p:txBody>
      </p:sp>
    </p:spTree>
    <p:extLst>
      <p:ext uri="{BB962C8B-B14F-4D97-AF65-F5344CB8AC3E}">
        <p14:creationId xmlns:p14="http://schemas.microsoft.com/office/powerpoint/2010/main" val="543177974"/>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the Math -  3 minutes</a:t>
            </a:r>
            <a:endParaRPr lang="en-US" dirty="0"/>
          </a:p>
        </p:txBody>
      </p:sp>
      <p:sp>
        <p:nvSpPr>
          <p:cNvPr id="3" name="Content Placeholder 2"/>
          <p:cNvSpPr>
            <a:spLocks noGrp="1"/>
          </p:cNvSpPr>
          <p:nvPr>
            <p:ph sz="quarter" idx="1"/>
          </p:nvPr>
        </p:nvSpPr>
        <p:spPr/>
        <p:txBody>
          <a:bodyPr/>
          <a:lstStyle/>
          <a:p>
            <a:pPr marL="0" indent="0">
              <a:buNone/>
            </a:pPr>
            <a:endParaRPr lang="en-US" dirty="0" smtClean="0"/>
          </a:p>
          <a:p>
            <a:pPr marL="0" indent="0">
              <a:buNone/>
            </a:pPr>
            <a:r>
              <a:rPr lang="en-US" sz="4400" dirty="0" smtClean="0"/>
              <a:t>Work with a partner at your table to answer the Rabbit Task.</a:t>
            </a:r>
            <a:endParaRPr lang="en-US" sz="4400" dirty="0"/>
          </a:p>
        </p:txBody>
      </p:sp>
      <p:pic>
        <p:nvPicPr>
          <p:cNvPr id="4" name="rg_hi" descr="http://t3.gstatic.com/images?q=tbn:ANd9GcQ4XACSH9CPWpHhaxDTbZg1j36y0CP-V5QVVpFOId9mBIyhf_Ty">
            <a:hlinkClick r:id="rId2"/>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049296" y="3277315"/>
            <a:ext cx="2976093" cy="249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10685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0760" y="277285"/>
            <a:ext cx="6924839" cy="6863417"/>
          </a:xfrm>
          <a:prstGeom prst="rect">
            <a:avLst/>
          </a:prstGeom>
        </p:spPr>
        <p:txBody>
          <a:bodyPr wrap="square">
            <a:spAutoFit/>
          </a:bodyPr>
          <a:lstStyle/>
          <a:p>
            <a:pPr marL="285750" indent="-285750">
              <a:buFont typeface="Arial" pitchFamily="34" charset="0"/>
              <a:buChar char="•"/>
              <a:defRPr/>
            </a:pPr>
            <a:r>
              <a:rPr lang="en-US" sz="2800" b="1" dirty="0">
                <a:solidFill>
                  <a:prstClr val="black"/>
                </a:solidFill>
                <a:effectLst>
                  <a:outerShdw blurRad="53975" dist="22860" dir="5400000" algn="tl" rotWithShape="0">
                    <a:srgbClr val="000000">
                      <a:alpha val="55000"/>
                    </a:srgbClr>
                  </a:outerShdw>
                </a:effectLst>
                <a:latin typeface="Verdana"/>
                <a:ea typeface="+mj-ea"/>
                <a:cs typeface="+mj-cs"/>
              </a:rPr>
              <a:t>Select a letter (A, B, C, D) from the center of your table</a:t>
            </a:r>
            <a:r>
              <a:rPr lang="en-US" sz="2800" b="1" dirty="0" smtClean="0">
                <a:solidFill>
                  <a:prstClr val="black"/>
                </a:solidFill>
                <a:effectLst>
                  <a:outerShdw blurRad="53975" dist="22860" dir="5400000" algn="tl" rotWithShape="0">
                    <a:srgbClr val="000000">
                      <a:alpha val="55000"/>
                    </a:srgbClr>
                  </a:outerShdw>
                </a:effectLst>
                <a:latin typeface="Verdana"/>
                <a:ea typeface="+mj-ea"/>
                <a:cs typeface="+mj-cs"/>
              </a:rPr>
              <a:t>.</a:t>
            </a:r>
          </a:p>
          <a:p>
            <a:pPr>
              <a:defRPr/>
            </a:pPr>
            <a:endParaRPr lang="en-US" sz="2800" b="1" dirty="0">
              <a:solidFill>
                <a:prstClr val="black"/>
              </a:solidFill>
              <a:effectLst>
                <a:outerShdw blurRad="53975" dist="22860" dir="5400000" algn="tl" rotWithShape="0">
                  <a:srgbClr val="000000">
                    <a:alpha val="55000"/>
                  </a:srgbClr>
                </a:outerShdw>
              </a:effectLst>
              <a:latin typeface="Verdana"/>
              <a:ea typeface="+mj-ea"/>
              <a:cs typeface="+mj-cs"/>
            </a:endParaRPr>
          </a:p>
          <a:p>
            <a:pPr marL="285750" indent="-285750">
              <a:buFont typeface="Arial" pitchFamily="34" charset="0"/>
              <a:buChar char="•"/>
              <a:defRPr/>
            </a:pPr>
            <a:r>
              <a:rPr lang="en-US" sz="2800" b="1" dirty="0">
                <a:solidFill>
                  <a:prstClr val="black"/>
                </a:solidFill>
                <a:effectLst>
                  <a:outerShdw blurRad="53975" dist="22860" dir="5400000" algn="tl" rotWithShape="0">
                    <a:srgbClr val="000000">
                      <a:alpha val="55000"/>
                    </a:srgbClr>
                  </a:outerShdw>
                </a:effectLst>
                <a:latin typeface="Verdana"/>
                <a:ea typeface="+mj-ea"/>
                <a:cs typeface="+mj-cs"/>
              </a:rPr>
              <a:t>Take your scenario recording sheet with you to </a:t>
            </a:r>
            <a:r>
              <a:rPr lang="en-US" sz="2800" b="1" dirty="0" smtClean="0">
                <a:solidFill>
                  <a:prstClr val="black"/>
                </a:solidFill>
                <a:effectLst>
                  <a:outerShdw blurRad="53975" dist="22860" dir="5400000" algn="tl" rotWithShape="0">
                    <a:srgbClr val="000000">
                      <a:alpha val="55000"/>
                    </a:srgbClr>
                  </a:outerShdw>
                </a:effectLst>
                <a:latin typeface="Verdana"/>
                <a:ea typeface="+mj-ea"/>
                <a:cs typeface="+mj-cs"/>
              </a:rPr>
              <a:t>the poster </a:t>
            </a:r>
            <a:r>
              <a:rPr lang="en-US" sz="2800" b="1" dirty="0">
                <a:solidFill>
                  <a:prstClr val="black"/>
                </a:solidFill>
                <a:effectLst>
                  <a:outerShdw blurRad="53975" dist="22860" dir="5400000" algn="tl" rotWithShape="0">
                    <a:srgbClr val="000000">
                      <a:alpha val="55000"/>
                    </a:srgbClr>
                  </a:outerShdw>
                </a:effectLst>
                <a:latin typeface="Verdana"/>
                <a:ea typeface="+mj-ea"/>
                <a:cs typeface="+mj-cs"/>
              </a:rPr>
              <a:t>that matches your letter</a:t>
            </a:r>
            <a:r>
              <a:rPr lang="en-US" sz="2800" b="1" dirty="0" smtClean="0">
                <a:solidFill>
                  <a:prstClr val="black"/>
                </a:solidFill>
                <a:effectLst>
                  <a:outerShdw blurRad="53975" dist="22860" dir="5400000" algn="tl" rotWithShape="0">
                    <a:srgbClr val="000000">
                      <a:alpha val="55000"/>
                    </a:srgbClr>
                  </a:outerShdw>
                </a:effectLst>
                <a:latin typeface="Verdana"/>
                <a:ea typeface="+mj-ea"/>
                <a:cs typeface="+mj-cs"/>
              </a:rPr>
              <a:t>.</a:t>
            </a:r>
          </a:p>
          <a:p>
            <a:pPr>
              <a:defRPr/>
            </a:pPr>
            <a:endParaRPr lang="en-US" sz="2800" b="1" dirty="0">
              <a:solidFill>
                <a:prstClr val="black"/>
              </a:solidFill>
              <a:effectLst>
                <a:outerShdw blurRad="53975" dist="22860" dir="5400000" algn="tl" rotWithShape="0">
                  <a:srgbClr val="000000">
                    <a:alpha val="55000"/>
                  </a:srgbClr>
                </a:outerShdw>
              </a:effectLst>
              <a:latin typeface="Verdana"/>
              <a:ea typeface="+mj-ea"/>
              <a:cs typeface="+mj-cs"/>
            </a:endParaRPr>
          </a:p>
          <a:p>
            <a:pPr marL="285750" indent="-285750">
              <a:buFont typeface="Arial" pitchFamily="34" charset="0"/>
              <a:buChar char="•"/>
              <a:defRPr/>
            </a:pPr>
            <a:r>
              <a:rPr lang="en-US" sz="2800" b="1" dirty="0">
                <a:solidFill>
                  <a:prstClr val="black"/>
                </a:solidFill>
                <a:effectLst>
                  <a:outerShdw blurRad="53975" dist="22860" dir="5400000" algn="tl" rotWithShape="0">
                    <a:srgbClr val="000000">
                      <a:alpha val="55000"/>
                    </a:srgbClr>
                  </a:outerShdw>
                </a:effectLst>
                <a:latin typeface="Verdana"/>
                <a:ea typeface="+mj-ea"/>
                <a:cs typeface="+mj-cs"/>
              </a:rPr>
              <a:t>You will have 4 minutes at each station to </a:t>
            </a:r>
            <a:r>
              <a:rPr lang="en-US" sz="2800" b="1" dirty="0" smtClean="0">
                <a:solidFill>
                  <a:prstClr val="black"/>
                </a:solidFill>
                <a:effectLst>
                  <a:outerShdw blurRad="53975" dist="22860" dir="5400000" algn="tl" rotWithShape="0">
                    <a:srgbClr val="000000">
                      <a:alpha val="55000"/>
                    </a:srgbClr>
                  </a:outerShdw>
                </a:effectLst>
                <a:latin typeface="Verdana"/>
                <a:ea typeface="+mj-ea"/>
                <a:cs typeface="+mj-cs"/>
              </a:rPr>
              <a:t>discuss strengths/weaknesses of the student work and record </a:t>
            </a:r>
            <a:r>
              <a:rPr lang="en-US" sz="2800" b="1" dirty="0">
                <a:solidFill>
                  <a:prstClr val="black"/>
                </a:solidFill>
                <a:effectLst>
                  <a:outerShdw blurRad="53975" dist="22860" dir="5400000" algn="tl" rotWithShape="0">
                    <a:srgbClr val="000000">
                      <a:alpha val="55000"/>
                    </a:srgbClr>
                  </a:outerShdw>
                </a:effectLst>
                <a:latin typeface="Verdana"/>
                <a:ea typeface="+mj-ea"/>
                <a:cs typeface="+mj-cs"/>
              </a:rPr>
              <a:t>your thoughts</a:t>
            </a:r>
            <a:r>
              <a:rPr lang="en-US" sz="2800" b="1" dirty="0" smtClean="0">
                <a:solidFill>
                  <a:prstClr val="black"/>
                </a:solidFill>
                <a:effectLst>
                  <a:outerShdw blurRad="53975" dist="22860" dir="5400000" algn="tl" rotWithShape="0">
                    <a:srgbClr val="000000">
                      <a:alpha val="55000"/>
                    </a:srgbClr>
                  </a:outerShdw>
                </a:effectLst>
                <a:latin typeface="Verdana"/>
                <a:ea typeface="+mj-ea"/>
                <a:cs typeface="+mj-cs"/>
              </a:rPr>
              <a:t>.</a:t>
            </a:r>
          </a:p>
          <a:p>
            <a:pPr>
              <a:defRPr/>
            </a:pPr>
            <a:endParaRPr lang="en-US" sz="2800" b="1" dirty="0">
              <a:solidFill>
                <a:prstClr val="black"/>
              </a:solidFill>
              <a:effectLst>
                <a:outerShdw blurRad="53975" dist="22860" dir="5400000" algn="tl" rotWithShape="0">
                  <a:srgbClr val="000000">
                    <a:alpha val="55000"/>
                  </a:srgbClr>
                </a:outerShdw>
              </a:effectLst>
              <a:latin typeface="Verdana"/>
              <a:ea typeface="+mj-ea"/>
              <a:cs typeface="+mj-cs"/>
            </a:endParaRPr>
          </a:p>
          <a:p>
            <a:pPr marL="457200" indent="-457200">
              <a:buFont typeface="Arial" panose="020B0604020202020204" pitchFamily="34" charset="0"/>
              <a:buChar char="•"/>
              <a:defRPr/>
            </a:pPr>
            <a:r>
              <a:rPr lang="en-US" sz="2800" b="1" dirty="0" smtClean="0">
                <a:solidFill>
                  <a:prstClr val="black"/>
                </a:solidFill>
                <a:effectLst>
                  <a:outerShdw blurRad="53975" dist="22860" dir="5400000" algn="tl" rotWithShape="0">
                    <a:srgbClr val="000000">
                      <a:alpha val="55000"/>
                    </a:srgbClr>
                  </a:outerShdw>
                </a:effectLst>
                <a:latin typeface="Verdana"/>
                <a:ea typeface="+mj-ea"/>
                <a:cs typeface="+mj-cs"/>
              </a:rPr>
              <a:t>Please rotate when </a:t>
            </a:r>
            <a:r>
              <a:rPr lang="en-US" sz="2800" b="1" dirty="0">
                <a:solidFill>
                  <a:prstClr val="black"/>
                </a:solidFill>
                <a:effectLst>
                  <a:outerShdw blurRad="53975" dist="22860" dir="5400000" algn="tl" rotWithShape="0">
                    <a:srgbClr val="000000">
                      <a:alpha val="55000"/>
                    </a:srgbClr>
                  </a:outerShdw>
                </a:effectLst>
                <a:latin typeface="Verdana"/>
                <a:ea typeface="+mj-ea"/>
                <a:cs typeface="+mj-cs"/>
              </a:rPr>
              <a:t>the timer goes off.</a:t>
            </a:r>
          </a:p>
          <a:p>
            <a:pPr>
              <a:defRPr/>
            </a:pPr>
            <a:endParaRPr lang="en-US" sz="2000" b="1" dirty="0">
              <a:solidFill>
                <a:prstClr val="black"/>
              </a:solidFill>
              <a:effectLst>
                <a:outerShdw blurRad="53975" dist="22860" dir="5400000" algn="tl" rotWithShape="0">
                  <a:srgbClr val="000000">
                    <a:alpha val="55000"/>
                  </a:srgbClr>
                </a:outerShdw>
              </a:effectLst>
              <a:latin typeface="Verdana"/>
              <a:ea typeface="+mj-ea"/>
              <a:cs typeface="+mj-cs"/>
            </a:endParaRPr>
          </a:p>
        </p:txBody>
      </p:sp>
      <p:grpSp>
        <p:nvGrpSpPr>
          <p:cNvPr id="38918" name="Group 9"/>
          <p:cNvGrpSpPr>
            <a:grpSpLocks/>
          </p:cNvGrpSpPr>
          <p:nvPr/>
        </p:nvGrpSpPr>
        <p:grpSpPr bwMode="auto">
          <a:xfrm>
            <a:off x="7827737" y="1326971"/>
            <a:ext cx="3697288" cy="3359150"/>
            <a:chOff x="-100409" y="194369"/>
            <a:chExt cx="7273276" cy="6858000"/>
          </a:xfrm>
        </p:grpSpPr>
        <p:sp>
          <p:nvSpPr>
            <p:cNvPr id="15" name="Oval 14"/>
            <p:cNvSpPr/>
            <p:nvPr/>
          </p:nvSpPr>
          <p:spPr>
            <a:xfrm>
              <a:off x="-100409" y="194369"/>
              <a:ext cx="7273276" cy="685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8921" name="Group 16"/>
            <p:cNvGrpSpPr>
              <a:grpSpLocks/>
            </p:cNvGrpSpPr>
            <p:nvPr/>
          </p:nvGrpSpPr>
          <p:grpSpPr bwMode="auto">
            <a:xfrm>
              <a:off x="551520" y="1539337"/>
              <a:ext cx="5991047" cy="5198649"/>
              <a:chOff x="226741" y="1390262"/>
              <a:chExt cx="5917083" cy="5344360"/>
            </a:xfrm>
          </p:grpSpPr>
          <p:sp>
            <p:nvSpPr>
              <p:cNvPr id="27" name="Oval 26"/>
              <p:cNvSpPr/>
              <p:nvPr/>
            </p:nvSpPr>
            <p:spPr>
              <a:xfrm>
                <a:off x="226741" y="1390262"/>
                <a:ext cx="5917083" cy="534436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Rectangle 27"/>
              <p:cNvSpPr/>
              <p:nvPr/>
            </p:nvSpPr>
            <p:spPr>
              <a:xfrm>
                <a:off x="1425724" y="1863698"/>
                <a:ext cx="3720564" cy="839755"/>
              </a:xfrm>
              <a:prstGeom prst="rect">
                <a:avLst/>
              </a:prstGeom>
              <a:noFill/>
            </p:spPr>
            <p:txBody>
              <a:bodyPr wrap="none">
                <a:spAutoFit/>
              </a:bodyPr>
              <a:lstStyle/>
              <a:p>
                <a:pPr algn="ctr">
                  <a:defRPr/>
                </a:pP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Facilitation</a:t>
                </a:r>
                <a:endParaRPr lang="en-US" sz="20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charset="0"/>
                </a:endParaRPr>
              </a:p>
            </p:txBody>
          </p:sp>
        </p:grpSp>
        <p:sp>
          <p:nvSpPr>
            <p:cNvPr id="25" name="Rectangle 24"/>
            <p:cNvSpPr/>
            <p:nvPr/>
          </p:nvSpPr>
          <p:spPr bwMode="auto">
            <a:xfrm>
              <a:off x="3381513" y="3362407"/>
              <a:ext cx="363399" cy="816860"/>
            </a:xfrm>
            <a:prstGeom prst="rect">
              <a:avLst/>
            </a:prstGeom>
            <a:noFill/>
          </p:spPr>
          <p:txBody>
            <a:bodyPr wrap="none">
              <a:spAutoFit/>
            </a:bodyPr>
            <a:lstStyle/>
            <a:p>
              <a:pPr algn="ctr">
                <a:defRPr/>
              </a:pPr>
              <a:endPar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endParaRPr>
            </a:p>
          </p:txBody>
        </p:sp>
        <p:grpSp>
          <p:nvGrpSpPr>
            <p:cNvPr id="38923" name="Group 18"/>
            <p:cNvGrpSpPr>
              <a:grpSpLocks/>
            </p:cNvGrpSpPr>
            <p:nvPr/>
          </p:nvGrpSpPr>
          <p:grpSpPr bwMode="auto">
            <a:xfrm>
              <a:off x="1396348" y="3504593"/>
              <a:ext cx="4333727" cy="2722457"/>
              <a:chOff x="921685" y="2822179"/>
              <a:chExt cx="4333727" cy="3276474"/>
            </a:xfrm>
          </p:grpSpPr>
          <p:sp>
            <p:nvSpPr>
              <p:cNvPr id="20" name="Oval 19"/>
              <p:cNvSpPr/>
              <p:nvPr/>
            </p:nvSpPr>
            <p:spPr>
              <a:xfrm>
                <a:off x="921685" y="2822179"/>
                <a:ext cx="4333727" cy="327647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1746152" y="4110335"/>
                <a:ext cx="2843993" cy="983299"/>
              </a:xfrm>
              <a:prstGeom prst="rect">
                <a:avLst/>
              </a:prstGeom>
              <a:noFill/>
            </p:spPr>
            <p:txBody>
              <a:bodyPr>
                <a:spAutoFit/>
              </a:bodyPr>
              <a:lstStyle/>
              <a:p>
                <a:pPr algn="ctr">
                  <a:defRPr/>
                </a:pP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Content</a:t>
                </a:r>
              </a:p>
            </p:txBody>
          </p:sp>
          <p:sp>
            <p:nvSpPr>
              <p:cNvPr id="38927" name="TextBox 9"/>
              <p:cNvSpPr txBox="1">
                <a:spLocks noChangeArrowheads="1"/>
              </p:cNvSpPr>
              <p:nvPr/>
            </p:nvSpPr>
            <p:spPr bwMode="auto">
              <a:xfrm>
                <a:off x="1561280" y="4044405"/>
                <a:ext cx="3505199" cy="83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US" altLang="en-US" sz="1600">
                  <a:latin typeface="Arial" panose="020B0604020202020204" pitchFamily="34" charset="0"/>
                  <a:ea typeface="MS PGothic" panose="020B0600070205080204" pitchFamily="34" charset="-128"/>
                </a:endParaRPr>
              </a:p>
            </p:txBody>
          </p:sp>
        </p:grpSp>
        <p:sp>
          <p:nvSpPr>
            <p:cNvPr id="38924" name="TextBox 9"/>
            <p:cNvSpPr txBox="1">
              <a:spLocks noChangeArrowheads="1"/>
            </p:cNvSpPr>
            <p:nvPr/>
          </p:nvSpPr>
          <p:spPr bwMode="auto">
            <a:xfrm>
              <a:off x="1861415" y="1830452"/>
              <a:ext cx="3504375" cy="691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US" altLang="en-US" sz="1600">
                <a:latin typeface="Arial" panose="020B0604020202020204" pitchFamily="34" charset="0"/>
                <a:ea typeface="MS PGothic" panose="020B0600070205080204" pitchFamily="34" charset="-128"/>
              </a:endParaRPr>
            </a:p>
          </p:txBody>
        </p:sp>
      </p:grpSp>
      <p:sp>
        <p:nvSpPr>
          <p:cNvPr id="29" name="TextBox 28"/>
          <p:cNvSpPr txBox="1"/>
          <p:nvPr/>
        </p:nvSpPr>
        <p:spPr>
          <a:xfrm>
            <a:off x="8617755" y="1510299"/>
            <a:ext cx="2195916" cy="369332"/>
          </a:xfrm>
          <a:prstGeom prst="rect">
            <a:avLst/>
          </a:prstGeom>
          <a:noFill/>
        </p:spPr>
        <p:txBody>
          <a:bodyPr>
            <a:spAutoFit/>
          </a:bodyPr>
          <a:lstStyle/>
          <a:p>
            <a:pPr algn="ctr">
              <a:defRPr/>
            </a:pP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Student Work</a:t>
            </a:r>
          </a:p>
        </p:txBody>
      </p:sp>
    </p:spTree>
    <p:extLst>
      <p:ext uri="{BB962C8B-B14F-4D97-AF65-F5344CB8AC3E}">
        <p14:creationId xmlns:p14="http://schemas.microsoft.com/office/powerpoint/2010/main" val="268309019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20800" y="228600"/>
            <a:ext cx="10871200" cy="990600"/>
          </a:xfrm>
        </p:spPr>
        <p:txBody>
          <a:bodyPr/>
          <a:lstStyle/>
          <a:p>
            <a:r>
              <a:rPr lang="en-US" dirty="0" smtClean="0"/>
              <a:t>Gallery walk #2 “Facilitation”</a:t>
            </a:r>
            <a:endParaRPr lang="en-US" dirty="0"/>
          </a:p>
        </p:txBody>
      </p:sp>
      <p:sp>
        <p:nvSpPr>
          <p:cNvPr id="3" name="Content Placeholder 2"/>
          <p:cNvSpPr>
            <a:spLocks noGrp="1"/>
          </p:cNvSpPr>
          <p:nvPr>
            <p:ph sz="quarter" idx="4294967295"/>
          </p:nvPr>
        </p:nvSpPr>
        <p:spPr>
          <a:xfrm>
            <a:off x="309093" y="1580297"/>
            <a:ext cx="9693498" cy="4683125"/>
          </a:xfrm>
        </p:spPr>
        <p:txBody>
          <a:bodyPr>
            <a:normAutofit/>
          </a:bodyPr>
          <a:lstStyle/>
          <a:p>
            <a:r>
              <a:rPr lang="en-US" sz="2800" b="1" dirty="0">
                <a:solidFill>
                  <a:prstClr val="black"/>
                </a:solidFill>
              </a:rPr>
              <a:t>As you observe the teacher facilitation scenarios, note and discuss what the teacher did well and what the teacher might have done better</a:t>
            </a:r>
            <a:r>
              <a:rPr lang="en-US" sz="2800" b="1" dirty="0" smtClean="0">
                <a:solidFill>
                  <a:prstClr val="black"/>
                </a:solidFill>
              </a:rPr>
              <a:t>.</a:t>
            </a:r>
          </a:p>
          <a:p>
            <a:endParaRPr lang="en-US" sz="2800" b="1" dirty="0"/>
          </a:p>
          <a:p>
            <a:r>
              <a:rPr lang="en-US" sz="2800" b="1" dirty="0" smtClean="0"/>
              <a:t>What evidence shows that the cognitive complexity was or was not maintained?</a:t>
            </a:r>
          </a:p>
          <a:p>
            <a:endParaRPr lang="en-US" sz="2800" b="1" dirty="0"/>
          </a:p>
          <a:p>
            <a:r>
              <a:rPr lang="en-US" sz="2800" b="1" dirty="0" smtClean="0"/>
              <a:t>Be prepared to share out.</a:t>
            </a:r>
          </a:p>
          <a:p>
            <a:endParaRPr lang="en-US" dirty="0"/>
          </a:p>
        </p:txBody>
      </p:sp>
      <p:pic>
        <p:nvPicPr>
          <p:cNvPr id="20482" name="Picture 2" descr="http://live-eventsineaston.time.ly/wp-content/uploads/2015/02/great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4593" y="4363158"/>
            <a:ext cx="2499138" cy="215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9659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b="1" u="sng" dirty="0"/>
              <a:t>Debriefing the </a:t>
            </a:r>
            <a:r>
              <a:rPr lang="en-US" b="1" u="sng" dirty="0" smtClean="0"/>
              <a:t>Scenarios</a:t>
            </a:r>
            <a:r>
              <a:rPr lang="en-US" b="1" u="sng" dirty="0"/>
              <a:t/>
            </a:r>
            <a:br>
              <a:rPr lang="en-US" b="1" u="sng" dirty="0"/>
            </a:br>
            <a:endParaRPr lang="en-US" dirty="0"/>
          </a:p>
        </p:txBody>
      </p:sp>
      <p:sp>
        <p:nvSpPr>
          <p:cNvPr id="7" name="TextBox 6"/>
          <p:cNvSpPr txBox="1"/>
          <p:nvPr/>
        </p:nvSpPr>
        <p:spPr>
          <a:xfrm>
            <a:off x="141668" y="1468191"/>
            <a:ext cx="11032186" cy="5016758"/>
          </a:xfrm>
          <a:prstGeom prst="rect">
            <a:avLst/>
          </a:prstGeom>
          <a:noFill/>
        </p:spPr>
        <p:txBody>
          <a:bodyPr wrap="square" rtlCol="0">
            <a:spAutoFit/>
          </a:bodyPr>
          <a:lstStyle/>
          <a:p>
            <a:pPr marL="342900" indent="-342900">
              <a:buAutoNum type="arabicPeriod"/>
            </a:pPr>
            <a:r>
              <a:rPr lang="en-US" sz="3200" dirty="0" smtClean="0"/>
              <a:t> The scenarios made me think…..</a:t>
            </a:r>
          </a:p>
          <a:p>
            <a:pPr marL="342900" indent="-342900">
              <a:buAutoNum type="arabicPeriod"/>
            </a:pPr>
            <a:endParaRPr lang="en-US" sz="3200" dirty="0"/>
          </a:p>
          <a:p>
            <a:pPr marL="342900" indent="-342900">
              <a:buAutoNum type="arabicPeriod"/>
            </a:pPr>
            <a:r>
              <a:rPr lang="en-US" sz="3200" dirty="0" smtClean="0"/>
              <a:t> As I reflect on the tasks students are given and how I facilitate my instruction, I realize…</a:t>
            </a:r>
          </a:p>
          <a:p>
            <a:pPr marL="342900" indent="-342900">
              <a:buAutoNum type="arabicPeriod"/>
            </a:pPr>
            <a:endParaRPr lang="en-US" sz="3200" dirty="0"/>
          </a:p>
          <a:p>
            <a:pPr marL="342900" indent="-342900">
              <a:buAutoNum type="arabicPeriod"/>
            </a:pPr>
            <a:r>
              <a:rPr lang="en-US" sz="3200" dirty="0" smtClean="0"/>
              <a:t> How might analyzing a rigorous task or student work in isolation not tell us the depth of student thinking involved in a task?</a:t>
            </a:r>
          </a:p>
          <a:p>
            <a:pPr marL="342900" indent="-342900">
              <a:buAutoNum type="arabicPeriod"/>
            </a:pPr>
            <a:endParaRPr lang="en-US" sz="3200" dirty="0" smtClean="0"/>
          </a:p>
          <a:p>
            <a:pPr marL="342900" indent="-342900">
              <a:buAutoNum type="arabicPeriod"/>
            </a:pPr>
            <a:r>
              <a:rPr lang="en-US" sz="3200" dirty="0" smtClean="0"/>
              <a:t> What role does facilitation play in affecting the cognitive demand required by the task?</a:t>
            </a:r>
            <a:endParaRPr lang="en-US" sz="3200" dirty="0"/>
          </a:p>
        </p:txBody>
      </p:sp>
    </p:spTree>
    <p:extLst>
      <p:ext uri="{BB962C8B-B14F-4D97-AF65-F5344CB8AC3E}">
        <p14:creationId xmlns:p14="http://schemas.microsoft.com/office/powerpoint/2010/main" val="2186000365"/>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pPr marL="0" indent="0" algn="ctr">
              <a:buNone/>
            </a:pPr>
            <a:r>
              <a:rPr lang="en-US" sz="6000" dirty="0"/>
              <a:t>How can the </a:t>
            </a:r>
            <a:r>
              <a:rPr lang="en-US" sz="6000" i="1" u="sng" dirty="0" smtClean="0"/>
              <a:t>examination </a:t>
            </a:r>
            <a:r>
              <a:rPr lang="en-US" sz="6000" i="1" u="sng" dirty="0"/>
              <a:t>of student/educator work </a:t>
            </a:r>
            <a:r>
              <a:rPr lang="en-US" sz="6000" dirty="0"/>
              <a:t>be supported as a routine for continuous improvement? </a:t>
            </a:r>
          </a:p>
        </p:txBody>
      </p:sp>
    </p:spTree>
    <p:extLst>
      <p:ext uri="{BB962C8B-B14F-4D97-AF65-F5344CB8AC3E}">
        <p14:creationId xmlns:p14="http://schemas.microsoft.com/office/powerpoint/2010/main" val="1648716930"/>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humorswitch.com/wp-content/uploads/2012/03/Jogging.png"/>
          <p:cNvPicPr>
            <a:picLocks noChangeAspect="1" noChangeArrowheads="1"/>
          </p:cNvPicPr>
          <p:nvPr/>
        </p:nvPicPr>
        <p:blipFill>
          <a:blip r:embed="rId2">
            <a:extLst>
              <a:ext uri="{28A0092B-C50C-407E-A947-70E740481C1C}">
                <a14:useLocalDpi xmlns:a14="http://schemas.microsoft.com/office/drawing/2010/main" val="0"/>
              </a:ext>
            </a:extLst>
          </a:blip>
          <a:srcRect b="47598"/>
          <a:stretch>
            <a:fillRect/>
          </a:stretch>
        </p:blipFill>
        <p:spPr bwMode="auto">
          <a:xfrm>
            <a:off x="3962401" y="457201"/>
            <a:ext cx="3648075" cy="586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217729"/>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humorswitch.com/wp-content/uploads/2012/03/Jogging.png"/>
          <p:cNvPicPr>
            <a:picLocks noChangeAspect="1" noChangeArrowheads="1"/>
          </p:cNvPicPr>
          <p:nvPr/>
        </p:nvPicPr>
        <p:blipFill>
          <a:blip r:embed="rId2">
            <a:extLst>
              <a:ext uri="{28A0092B-C50C-407E-A947-70E740481C1C}">
                <a14:useLocalDpi xmlns:a14="http://schemas.microsoft.com/office/drawing/2010/main" val="0"/>
              </a:ext>
            </a:extLst>
          </a:blip>
          <a:srcRect t="56569"/>
          <a:stretch>
            <a:fillRect/>
          </a:stretch>
        </p:blipFill>
        <p:spPr bwMode="auto">
          <a:xfrm>
            <a:off x="4114801" y="762001"/>
            <a:ext cx="3648075"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808036"/>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p:nvPr/>
        </p:nvSpPr>
        <p:spPr>
          <a:xfrm>
            <a:off x="296214" y="3103808"/>
            <a:ext cx="11758411" cy="3106014"/>
          </a:xfrm>
          <a:prstGeom prst="rect">
            <a:avLst/>
          </a:prstGeom>
          <a:solidFill>
            <a:schemeClr val="tx2">
              <a:lumMod val="25000"/>
              <a:lumOff val="75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222222"/>
              </a:buClr>
              <a:buSzPct val="25000"/>
              <a:buFont typeface="Playfair Display"/>
              <a:buNone/>
            </a:pPr>
            <a:r>
              <a:rPr lang="en-US" sz="3200" dirty="0">
                <a:sym typeface="Playfair Display"/>
              </a:rPr>
              <a:t>“You can have the internal capacity. You can have strong, well-informed leadership, teachers working in teams, external support and professional development, coherent curriculum, a school improvement plan – everything the literature tells us we should have – and yet not be getting the expected growth. Or, what many schools experience is that you get initial growth, but then the line goes flat.”</a:t>
            </a:r>
          </a:p>
        </p:txBody>
      </p:sp>
      <p:sp>
        <p:nvSpPr>
          <p:cNvPr id="267" name="Shape 267"/>
          <p:cNvSpPr txBox="1"/>
          <p:nvPr/>
        </p:nvSpPr>
        <p:spPr>
          <a:xfrm>
            <a:off x="5306096" y="1210610"/>
            <a:ext cx="5813259" cy="142586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Playfair Display"/>
              <a:buNone/>
            </a:pPr>
            <a:r>
              <a:rPr lang="en-US" sz="2400" b="0" i="0" u="none" strike="noStrike" cap="none" dirty="0">
                <a:solidFill>
                  <a:srgbClr val="000000"/>
                </a:solidFill>
                <a:latin typeface="Playfair Display"/>
                <a:ea typeface="Playfair Display"/>
                <a:cs typeface="Playfair Display"/>
                <a:sym typeface="Playfair Display"/>
              </a:rPr>
              <a:t>Richard Elmore, Educational Leadership professor at Harvard University </a:t>
            </a:r>
            <a:r>
              <a:rPr lang="en-US" sz="2400" b="0" i="0" u="none" strike="noStrike" cap="none" dirty="0" smtClean="0">
                <a:solidFill>
                  <a:srgbClr val="000000"/>
                </a:solidFill>
                <a:latin typeface="Playfair Display"/>
                <a:ea typeface="Playfair Display"/>
                <a:cs typeface="Playfair Display"/>
                <a:sym typeface="Playfair Display"/>
              </a:rPr>
              <a:t>says</a:t>
            </a:r>
            <a:r>
              <a:rPr lang="en-US" sz="2400" dirty="0" smtClean="0">
                <a:solidFill>
                  <a:srgbClr val="000000"/>
                </a:solidFill>
                <a:latin typeface="Playfair Display"/>
                <a:ea typeface="Playfair Display"/>
                <a:cs typeface="Playfair Display"/>
                <a:sym typeface="Playfair Display"/>
              </a:rPr>
              <a:t>…</a:t>
            </a:r>
            <a:endParaRPr lang="en-US" sz="2400" b="0" i="0" u="none" strike="noStrike" cap="none" dirty="0">
              <a:solidFill>
                <a:srgbClr val="000000"/>
              </a:solidFill>
              <a:latin typeface="Playfair Display"/>
              <a:ea typeface="Playfair Display"/>
              <a:cs typeface="Playfair Display"/>
              <a:sym typeface="Playfair Display"/>
            </a:endParaRPr>
          </a:p>
        </p:txBody>
      </p:sp>
      <p:pic>
        <p:nvPicPr>
          <p:cNvPr id="268" name="Shape 268"/>
          <p:cNvPicPr preferRelativeResize="0"/>
          <p:nvPr/>
        </p:nvPicPr>
        <p:blipFill>
          <a:blip r:embed="rId3">
            <a:alphaModFix/>
          </a:blip>
          <a:stretch>
            <a:fillRect/>
          </a:stretch>
        </p:blipFill>
        <p:spPr>
          <a:xfrm>
            <a:off x="2279561" y="514281"/>
            <a:ext cx="2614411" cy="2325087"/>
          </a:xfrm>
          <a:prstGeom prst="rect">
            <a:avLst/>
          </a:prstGeom>
          <a:noFill/>
          <a:ln>
            <a:noFill/>
          </a:ln>
        </p:spPr>
      </p:pic>
    </p:spTree>
    <p:extLst>
      <p:ext uri="{BB962C8B-B14F-4D97-AF65-F5344CB8AC3E}">
        <p14:creationId xmlns:p14="http://schemas.microsoft.com/office/powerpoint/2010/main" val="145155807"/>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4.bp.blogspot.com/-4Vpfeyf2Jow/USzoFFLKo0I/AAAAAAAABBE/eBCiTEsEI8s/s1600/what-i-think-i-look-like1.jpg"/>
          <p:cNvPicPr>
            <a:picLocks noChangeAspect="1" noChangeArrowheads="1"/>
          </p:cNvPicPr>
          <p:nvPr/>
        </p:nvPicPr>
        <p:blipFill>
          <a:blip r:embed="rId2">
            <a:extLst>
              <a:ext uri="{28A0092B-C50C-407E-A947-70E740481C1C}">
                <a14:useLocalDpi xmlns:a14="http://schemas.microsoft.com/office/drawing/2010/main" val="0"/>
              </a:ext>
            </a:extLst>
          </a:blip>
          <a:srcRect l="4018" t="5614" r="50000" b="5318"/>
          <a:stretch>
            <a:fillRect/>
          </a:stretch>
        </p:blipFill>
        <p:spPr bwMode="auto">
          <a:xfrm>
            <a:off x="4038601" y="609601"/>
            <a:ext cx="4246563" cy="563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7391952"/>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4.bp.blogspot.com/-4Vpfeyf2Jow/USzoFFLKo0I/AAAAAAAABBE/eBCiTEsEI8s/s1600/what-i-think-i-look-like1.jpg"/>
          <p:cNvPicPr>
            <a:picLocks noChangeAspect="1" noChangeArrowheads="1"/>
          </p:cNvPicPr>
          <p:nvPr/>
        </p:nvPicPr>
        <p:blipFill>
          <a:blip r:embed="rId2">
            <a:extLst>
              <a:ext uri="{28A0092B-C50C-407E-A947-70E740481C1C}">
                <a14:useLocalDpi xmlns:a14="http://schemas.microsoft.com/office/drawing/2010/main" val="0"/>
              </a:ext>
            </a:extLst>
          </a:blip>
          <a:srcRect l="52217" t="3867" r="2660" b="3821"/>
          <a:stretch>
            <a:fillRect/>
          </a:stretch>
        </p:blipFill>
        <p:spPr bwMode="auto">
          <a:xfrm>
            <a:off x="3611563" y="412751"/>
            <a:ext cx="4233862"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377041"/>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24.media.tumblr.com/tumblr_m6r3zvuGcu1rouh6qo1_500.jpg"/>
          <p:cNvPicPr>
            <a:picLocks noChangeAspect="1" noChangeArrowheads="1"/>
          </p:cNvPicPr>
          <p:nvPr/>
        </p:nvPicPr>
        <p:blipFill>
          <a:blip r:embed="rId2">
            <a:extLst>
              <a:ext uri="{28A0092B-C50C-407E-A947-70E740481C1C}">
                <a14:useLocalDpi xmlns:a14="http://schemas.microsoft.com/office/drawing/2010/main" val="0"/>
              </a:ext>
            </a:extLst>
          </a:blip>
          <a:srcRect b="52448"/>
          <a:stretch>
            <a:fillRect/>
          </a:stretch>
        </p:blipFill>
        <p:spPr bwMode="auto">
          <a:xfrm>
            <a:off x="2743200" y="609600"/>
            <a:ext cx="6477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3305456"/>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24.media.tumblr.com/tumblr_m6r3zvuGcu1rouh6qo1_500.jpg"/>
          <p:cNvPicPr>
            <a:picLocks noChangeAspect="1" noChangeArrowheads="1"/>
          </p:cNvPicPr>
          <p:nvPr/>
        </p:nvPicPr>
        <p:blipFill>
          <a:blip r:embed="rId2">
            <a:extLst>
              <a:ext uri="{28A0092B-C50C-407E-A947-70E740481C1C}">
                <a14:useLocalDpi xmlns:a14="http://schemas.microsoft.com/office/drawing/2010/main" val="0"/>
              </a:ext>
            </a:extLst>
          </a:blip>
          <a:srcRect t="48335"/>
          <a:stretch>
            <a:fillRect/>
          </a:stretch>
        </p:blipFill>
        <p:spPr bwMode="auto">
          <a:xfrm>
            <a:off x="2971800" y="679450"/>
            <a:ext cx="6142038"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7111195"/>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p:nvPr/>
        </p:nvSpPr>
        <p:spPr>
          <a:xfrm>
            <a:off x="1571224" y="159552"/>
            <a:ext cx="9272788" cy="3523806"/>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FF"/>
              </a:buClr>
              <a:buSzPct val="25000"/>
              <a:buFont typeface="Playfair Display"/>
              <a:buNone/>
            </a:pPr>
            <a:r>
              <a:rPr lang="en-US" sz="2400" b="1" i="0" u="none" strike="noStrike" cap="none" dirty="0">
                <a:solidFill>
                  <a:schemeClr val="accent1">
                    <a:lumMod val="75000"/>
                  </a:schemeClr>
                </a:solidFill>
                <a:latin typeface="Playfair Display"/>
                <a:ea typeface="Playfair Display"/>
                <a:cs typeface="Playfair Display"/>
                <a:sym typeface="Playfair Display"/>
              </a:rPr>
              <a:t>As </a:t>
            </a:r>
            <a:r>
              <a:rPr lang="en-US" sz="2400" b="1" dirty="0">
                <a:solidFill>
                  <a:schemeClr val="accent1">
                    <a:lumMod val="75000"/>
                  </a:schemeClr>
                </a:solidFill>
                <a:latin typeface="Playfair Display"/>
                <a:ea typeface="Playfair Display"/>
                <a:cs typeface="Playfair Display"/>
                <a:sym typeface="Playfair Display"/>
              </a:rPr>
              <a:t>teachers</a:t>
            </a:r>
            <a:r>
              <a:rPr lang="en-US" sz="2400" b="1" i="0" u="none" strike="noStrike" cap="none" dirty="0">
                <a:solidFill>
                  <a:schemeClr val="accent1">
                    <a:lumMod val="75000"/>
                  </a:schemeClr>
                </a:solidFill>
                <a:latin typeface="Playfair Display"/>
                <a:ea typeface="Playfair Display"/>
                <a:cs typeface="Playfair Display"/>
                <a:sym typeface="Playfair Display"/>
              </a:rPr>
              <a:t>, most of our time is spent considering, </a:t>
            </a:r>
            <a:r>
              <a:rPr lang="en-US" sz="2400" b="1" dirty="0">
                <a:solidFill>
                  <a:schemeClr val="accent1">
                    <a:lumMod val="75000"/>
                  </a:schemeClr>
                </a:solidFill>
                <a:latin typeface="Playfair Display"/>
                <a:ea typeface="Playfair Display"/>
                <a:cs typeface="Playfair Display"/>
                <a:sym typeface="Playfair Display"/>
              </a:rPr>
              <a:t>designing/ selecting, facilitating and reflecting</a:t>
            </a:r>
            <a:r>
              <a:rPr lang="en-US" sz="2400" b="1" i="0" u="none" strike="noStrike" cap="none" dirty="0">
                <a:solidFill>
                  <a:schemeClr val="accent1">
                    <a:lumMod val="75000"/>
                  </a:schemeClr>
                </a:solidFill>
                <a:latin typeface="Playfair Display"/>
                <a:ea typeface="Playfair Display"/>
                <a:cs typeface="Playfair Display"/>
                <a:sym typeface="Playfair Display"/>
              </a:rPr>
              <a:t> on highly effective teaching and learning.  Sometimes we find ourselves in situations where we are confused why student achievement data isn’t improving commensurate with the intent and effort of teachers in the classroom. </a:t>
            </a:r>
          </a:p>
        </p:txBody>
      </p:sp>
      <p:pic>
        <p:nvPicPr>
          <p:cNvPr id="17410" name="Picture 2" descr="https://www.teachingenglish.org.uk/sites/teacheng/files/images/iStock_000004737163X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6249" y="3394980"/>
            <a:ext cx="4482738" cy="2974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383732"/>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p:nvPr/>
        </p:nvSpPr>
        <p:spPr>
          <a:xfrm>
            <a:off x="1146219" y="82950"/>
            <a:ext cx="10792495" cy="27654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3200" b="0" i="0" u="none" strike="noStrike" cap="none" dirty="0">
                <a:solidFill>
                  <a:schemeClr val="dk1"/>
                </a:solidFill>
                <a:ea typeface="Arial"/>
                <a:cs typeface="Arial"/>
                <a:sym typeface="Arial"/>
              </a:rPr>
              <a:t>Elmore offers three ways schools can increase student learning and performance:  </a:t>
            </a:r>
            <a:endParaRPr lang="en-US" sz="3200" b="0" i="0" u="none" strike="noStrike" cap="none" dirty="0" smtClean="0">
              <a:solidFill>
                <a:schemeClr val="dk1"/>
              </a:solidFil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endParaRPr lang="en-US" sz="3200" b="0" i="0" u="none" strike="noStrike" cap="none" dirty="0" smtClean="0">
              <a:solidFill>
                <a:schemeClr val="dk1"/>
              </a:solidFill>
              <a:ea typeface="Arial"/>
              <a:cs typeface="Arial"/>
              <a:sym typeface="Arial"/>
            </a:endParaRPr>
          </a:p>
          <a:p>
            <a:pPr marL="457200" marR="0" lvl="0" indent="-381000" algn="l" rtl="0">
              <a:lnSpc>
                <a:spcPct val="100000"/>
              </a:lnSpc>
              <a:spcBef>
                <a:spcPts val="0"/>
              </a:spcBef>
              <a:spcAft>
                <a:spcPts val="0"/>
              </a:spcAft>
              <a:buClr>
                <a:schemeClr val="dk1"/>
              </a:buClr>
              <a:buSzPct val="100000"/>
              <a:buFont typeface="Arial"/>
              <a:buAutoNum type="arabicPeriod"/>
            </a:pPr>
            <a:r>
              <a:rPr lang="en-US" sz="2800" b="0" i="0" u="none" strike="noStrike" cap="none" dirty="0" smtClean="0">
                <a:solidFill>
                  <a:schemeClr val="dk1"/>
                </a:solidFill>
                <a:ea typeface="Arial"/>
                <a:cs typeface="Arial"/>
                <a:sym typeface="Arial"/>
              </a:rPr>
              <a:t>Change </a:t>
            </a:r>
            <a:r>
              <a:rPr lang="en-US" sz="2800" b="0" i="0" u="none" strike="noStrike" cap="none" dirty="0">
                <a:solidFill>
                  <a:schemeClr val="dk1"/>
                </a:solidFill>
                <a:ea typeface="Arial"/>
                <a:cs typeface="Arial"/>
                <a:sym typeface="Arial"/>
              </a:rPr>
              <a:t>the content</a:t>
            </a:r>
          </a:p>
          <a:p>
            <a:pPr marL="457200" marR="0" lvl="0" indent="-381000" algn="l" rtl="0">
              <a:lnSpc>
                <a:spcPct val="100000"/>
              </a:lnSpc>
              <a:spcBef>
                <a:spcPts val="0"/>
              </a:spcBef>
              <a:spcAft>
                <a:spcPts val="0"/>
              </a:spcAft>
              <a:buClr>
                <a:schemeClr val="dk1"/>
              </a:buClr>
              <a:buSzPct val="100000"/>
              <a:buFont typeface="Arial"/>
              <a:buAutoNum type="arabicPeriod"/>
            </a:pPr>
            <a:r>
              <a:rPr lang="en-US" sz="2800" b="0" i="0" u="none" strike="noStrike" cap="none" dirty="0">
                <a:solidFill>
                  <a:schemeClr val="dk1"/>
                </a:solidFill>
                <a:ea typeface="Arial"/>
                <a:cs typeface="Arial"/>
                <a:sym typeface="Arial"/>
              </a:rPr>
              <a:t>Increase knowledge and skill of teachers to facilitate</a:t>
            </a:r>
          </a:p>
          <a:p>
            <a:pPr marL="457200" marR="0" lvl="0" indent="-381000" algn="l" rtl="0">
              <a:lnSpc>
                <a:spcPct val="100000"/>
              </a:lnSpc>
              <a:spcBef>
                <a:spcPts val="0"/>
              </a:spcBef>
              <a:spcAft>
                <a:spcPts val="0"/>
              </a:spcAft>
              <a:buClr>
                <a:schemeClr val="dk1"/>
              </a:buClr>
              <a:buSzPct val="100000"/>
              <a:buFont typeface="Arial"/>
              <a:buAutoNum type="arabicPeriod"/>
            </a:pPr>
            <a:r>
              <a:rPr lang="en-US" sz="2800" dirty="0">
                <a:solidFill>
                  <a:schemeClr val="dk1"/>
                </a:solidFill>
              </a:rPr>
              <a:t>Engage students in quality tasks</a:t>
            </a:r>
          </a:p>
        </p:txBody>
      </p:sp>
      <p:pic>
        <p:nvPicPr>
          <p:cNvPr id="276" name="Shape 276"/>
          <p:cNvPicPr preferRelativeResize="0"/>
          <p:nvPr/>
        </p:nvPicPr>
        <p:blipFill>
          <a:blip r:embed="rId3">
            <a:alphaModFix/>
          </a:blip>
          <a:stretch>
            <a:fillRect/>
          </a:stretch>
        </p:blipFill>
        <p:spPr>
          <a:xfrm>
            <a:off x="6117465" y="2848347"/>
            <a:ext cx="4928996" cy="3803587"/>
          </a:xfrm>
          <a:prstGeom prst="rect">
            <a:avLst/>
          </a:prstGeom>
          <a:noFill/>
          <a:ln>
            <a:solidFill>
              <a:schemeClr val="accent2"/>
            </a:solidFill>
          </a:ln>
        </p:spPr>
      </p:pic>
    </p:spTree>
    <p:extLst>
      <p:ext uri="{BB962C8B-B14F-4D97-AF65-F5344CB8AC3E}">
        <p14:creationId xmlns:p14="http://schemas.microsoft.com/office/powerpoint/2010/main" val="2456340631"/>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p:nvPr/>
        </p:nvSpPr>
        <p:spPr>
          <a:xfrm>
            <a:off x="1323205" y="2782069"/>
            <a:ext cx="10020400" cy="2408117"/>
          </a:xfrm>
          <a:prstGeom prst="rect">
            <a:avLst/>
          </a:prstGeom>
          <a:solidFill>
            <a:srgbClr val="FFE599"/>
          </a:solid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73763"/>
              </a:buClr>
              <a:buSzPct val="25000"/>
              <a:buFont typeface="Playfair Display"/>
              <a:buNone/>
            </a:pPr>
            <a:r>
              <a:rPr lang="en-US" sz="2400" b="0" i="0" u="none" strike="noStrike" cap="none" dirty="0">
                <a:solidFill>
                  <a:srgbClr val="073763"/>
                </a:solidFill>
                <a:latin typeface="Playfair Display"/>
                <a:ea typeface="Playfair Display"/>
                <a:cs typeface="Playfair Display"/>
                <a:sym typeface="Playfair Display"/>
              </a:rPr>
              <a:t>….The </a:t>
            </a:r>
            <a:r>
              <a:rPr lang="en-US" sz="2400" b="1" i="0" u="none" strike="noStrike" cap="none" dirty="0">
                <a:solidFill>
                  <a:srgbClr val="073763"/>
                </a:solidFill>
                <a:latin typeface="Playfair Display"/>
                <a:ea typeface="Playfair Display"/>
                <a:cs typeface="Playfair Display"/>
                <a:sym typeface="Playfair Display"/>
              </a:rPr>
              <a:t>concepts, thinking,</a:t>
            </a:r>
            <a:r>
              <a:rPr lang="en-US" sz="2400" b="0" i="0" u="none" strike="noStrike" cap="none" dirty="0">
                <a:solidFill>
                  <a:srgbClr val="073763"/>
                </a:solidFill>
                <a:latin typeface="Playfair Display"/>
                <a:ea typeface="Playfair Display"/>
                <a:cs typeface="Playfair Display"/>
                <a:sym typeface="Playfair Display"/>
              </a:rPr>
              <a:t> and </a:t>
            </a:r>
            <a:r>
              <a:rPr lang="en-US" sz="2400" b="1" i="0" u="none" strike="noStrike" cap="none" dirty="0">
                <a:solidFill>
                  <a:srgbClr val="073763"/>
                </a:solidFill>
                <a:latin typeface="Playfair Display"/>
                <a:ea typeface="Playfair Display"/>
                <a:cs typeface="Playfair Display"/>
                <a:sym typeface="Playfair Display"/>
              </a:rPr>
              <a:t>reasoning processes,</a:t>
            </a:r>
            <a:r>
              <a:rPr lang="en-US" sz="2400" b="0" i="0" u="none" strike="noStrike" cap="none" dirty="0">
                <a:solidFill>
                  <a:srgbClr val="073763"/>
                </a:solidFill>
                <a:latin typeface="Playfair Display"/>
                <a:ea typeface="Playfair Display"/>
                <a:cs typeface="Playfair Display"/>
                <a:sym typeface="Playfair Display"/>
              </a:rPr>
              <a:t> </a:t>
            </a:r>
            <a:r>
              <a:rPr lang="en-US" sz="2400" b="1" i="0" u="none" strike="noStrike" cap="none" dirty="0">
                <a:solidFill>
                  <a:srgbClr val="073763"/>
                </a:solidFill>
                <a:latin typeface="Playfair Display"/>
                <a:ea typeface="Playfair Display"/>
                <a:cs typeface="Playfair Display"/>
                <a:sym typeface="Playfair Display"/>
              </a:rPr>
              <a:t>skills</a:t>
            </a:r>
            <a:r>
              <a:rPr lang="en-US" sz="2400" b="0" i="0" u="none" strike="noStrike" cap="none" dirty="0">
                <a:solidFill>
                  <a:srgbClr val="073763"/>
                </a:solidFill>
                <a:latin typeface="Playfair Display"/>
                <a:ea typeface="Playfair Display"/>
                <a:cs typeface="Playfair Display"/>
                <a:sym typeface="Playfair Display"/>
              </a:rPr>
              <a:t> and </a:t>
            </a:r>
            <a:r>
              <a:rPr lang="en-US" sz="2400" b="1" i="0" u="none" strike="noStrike" cap="none" dirty="0">
                <a:solidFill>
                  <a:srgbClr val="073763"/>
                </a:solidFill>
                <a:latin typeface="Playfair Display"/>
                <a:ea typeface="Playfair Display"/>
                <a:cs typeface="Playfair Display"/>
                <a:sym typeface="Playfair Display"/>
              </a:rPr>
              <a:t>procedures</a:t>
            </a:r>
            <a:r>
              <a:rPr lang="en-US" sz="2400" b="0" i="0" u="none" strike="noStrike" cap="none" dirty="0">
                <a:solidFill>
                  <a:srgbClr val="073763"/>
                </a:solidFill>
                <a:latin typeface="Playfair Display"/>
                <a:ea typeface="Playfair Display"/>
                <a:cs typeface="Playfair Display"/>
                <a:sym typeface="Playfair Display"/>
              </a:rPr>
              <a:t> that </a:t>
            </a:r>
            <a:r>
              <a:rPr lang="en-US" sz="2400" b="1" i="0" u="none" strike="noStrike" cap="none" dirty="0">
                <a:solidFill>
                  <a:srgbClr val="073763"/>
                </a:solidFill>
                <a:latin typeface="Playfair Display"/>
                <a:ea typeface="Playfair Display"/>
                <a:cs typeface="Playfair Display"/>
                <a:sym typeface="Playfair Display"/>
              </a:rPr>
              <a:t>students are expected</a:t>
            </a:r>
            <a:r>
              <a:rPr lang="en-US" sz="2400" b="0" i="0" u="none" strike="noStrike" cap="none" dirty="0">
                <a:solidFill>
                  <a:srgbClr val="073763"/>
                </a:solidFill>
                <a:latin typeface="Playfair Display"/>
                <a:ea typeface="Playfair Display"/>
                <a:cs typeface="Playfair Display"/>
                <a:sym typeface="Playfair Display"/>
              </a:rPr>
              <a:t> to </a:t>
            </a:r>
            <a:r>
              <a:rPr lang="en-US" sz="2400" b="1" i="0" u="none" strike="noStrike" cap="none" dirty="0">
                <a:solidFill>
                  <a:srgbClr val="073763"/>
                </a:solidFill>
                <a:latin typeface="Playfair Display"/>
                <a:ea typeface="Playfair Display"/>
                <a:cs typeface="Playfair Display"/>
                <a:sym typeface="Playfair Display"/>
              </a:rPr>
              <a:t>learn and apply</a:t>
            </a:r>
            <a:r>
              <a:rPr lang="en-US" sz="2400" b="0" i="0" u="none" strike="noStrike" cap="none" dirty="0">
                <a:solidFill>
                  <a:srgbClr val="073763"/>
                </a:solidFill>
                <a:latin typeface="Playfair Display"/>
                <a:ea typeface="Playfair Display"/>
                <a:cs typeface="Playfair Display"/>
                <a:sym typeface="Playfair Display"/>
              </a:rPr>
              <a:t> in specific content areas and at specific grade levels.  These are </a:t>
            </a:r>
            <a:r>
              <a:rPr lang="en-US" sz="2400" b="1" i="0" u="none" strike="noStrike" cap="none" dirty="0">
                <a:solidFill>
                  <a:srgbClr val="073763"/>
                </a:solidFill>
                <a:latin typeface="Playfair Display"/>
                <a:ea typeface="Playfair Display"/>
                <a:cs typeface="Playfair Display"/>
                <a:sym typeface="Playfair Display"/>
              </a:rPr>
              <a:t>defined by state and local standards.</a:t>
            </a:r>
          </a:p>
        </p:txBody>
      </p:sp>
      <p:sp>
        <p:nvSpPr>
          <p:cNvPr id="283" name="Shape 283"/>
          <p:cNvSpPr/>
          <p:nvPr/>
        </p:nvSpPr>
        <p:spPr>
          <a:xfrm>
            <a:off x="1323205" y="841444"/>
            <a:ext cx="4508456" cy="1107994"/>
          </a:xfrm>
          <a:prstGeom prst="rect">
            <a:avLst/>
          </a:prstGeom>
          <a:solidFill>
            <a:schemeClr val="accent4">
              <a:lumMod val="40000"/>
              <a:lumOff val="60000"/>
            </a:schemeClr>
          </a:solidFill>
          <a:ln w="9525" cap="flat" cmpd="sng">
            <a:solidFill>
              <a:srgbClr val="4A7DBA"/>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515151"/>
              </a:buClr>
              <a:buSzPct val="25000"/>
              <a:buFont typeface="Arial"/>
              <a:buNone/>
            </a:pPr>
            <a:r>
              <a:rPr lang="en-US" sz="6600" b="1" i="0" u="none" strike="noStrike" cap="none" dirty="0">
                <a:solidFill>
                  <a:srgbClr val="515151"/>
                </a:solidFill>
                <a:latin typeface="Arial"/>
                <a:ea typeface="Arial"/>
                <a:cs typeface="Arial"/>
                <a:sym typeface="Arial"/>
              </a:rPr>
              <a:t>Content</a:t>
            </a:r>
          </a:p>
        </p:txBody>
      </p:sp>
      <p:sp>
        <p:nvSpPr>
          <p:cNvPr id="284" name="Shape 284"/>
          <p:cNvSpPr txBox="1"/>
          <p:nvPr/>
        </p:nvSpPr>
        <p:spPr>
          <a:xfrm>
            <a:off x="1323205" y="6027314"/>
            <a:ext cx="9387479" cy="49279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dirty="0">
                <a:solidFill>
                  <a:srgbClr val="000000"/>
                </a:solidFill>
                <a:latin typeface="Arial"/>
                <a:ea typeface="Arial"/>
                <a:cs typeface="Arial"/>
                <a:sym typeface="Arial"/>
              </a:rPr>
              <a:t>CONTENT, STANDARDS, EXPECTATIONS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9506" y="393330"/>
            <a:ext cx="2771775" cy="1333500"/>
          </a:xfrm>
          <a:prstGeom prst="rect">
            <a:avLst/>
          </a:prstGeom>
        </p:spPr>
      </p:pic>
      <p:pic>
        <p:nvPicPr>
          <p:cNvPr id="3" name="Picture 2"/>
          <p:cNvPicPr>
            <a:picLocks noChangeAspect="1"/>
          </p:cNvPicPr>
          <p:nvPr/>
        </p:nvPicPr>
        <p:blipFill rotWithShape="1">
          <a:blip r:embed="rId4"/>
          <a:srcRect l="5013"/>
          <a:stretch/>
        </p:blipFill>
        <p:spPr>
          <a:xfrm>
            <a:off x="9826579" y="393330"/>
            <a:ext cx="1708017" cy="2095500"/>
          </a:xfrm>
          <a:prstGeom prst="rect">
            <a:avLst/>
          </a:prstGeom>
        </p:spPr>
      </p:pic>
      <p:sp>
        <p:nvSpPr>
          <p:cNvPr id="5" name="TextBox 4"/>
          <p:cNvSpPr txBox="1"/>
          <p:nvPr/>
        </p:nvSpPr>
        <p:spPr>
          <a:xfrm>
            <a:off x="7006106" y="5460642"/>
            <a:ext cx="3704577" cy="1200329"/>
          </a:xfrm>
          <a:prstGeom prst="rect">
            <a:avLst/>
          </a:prstGeom>
          <a:solidFill>
            <a:schemeClr val="accent1">
              <a:lumMod val="60000"/>
              <a:lumOff val="40000"/>
            </a:schemeClr>
          </a:solidFill>
          <a:ln>
            <a:solidFill>
              <a:schemeClr val="accent1">
                <a:lumMod val="40000"/>
                <a:lumOff val="60000"/>
              </a:schemeClr>
            </a:solidFill>
          </a:ln>
        </p:spPr>
        <p:txBody>
          <a:bodyPr wrap="square" rtlCol="0">
            <a:spAutoFit/>
          </a:bodyPr>
          <a:lstStyle/>
          <a:p>
            <a:pPr algn="ctr"/>
            <a:r>
              <a:rPr lang="en-US" sz="2400" b="1" dirty="0" smtClean="0"/>
              <a:t>Kentucky Academic Standards for ELA/Mathematics</a:t>
            </a:r>
            <a:endParaRPr lang="en-US" sz="2400" b="1" dirty="0"/>
          </a:p>
        </p:txBody>
      </p:sp>
    </p:spTree>
    <p:extLst>
      <p:ext uri="{BB962C8B-B14F-4D97-AF65-F5344CB8AC3E}">
        <p14:creationId xmlns:p14="http://schemas.microsoft.com/office/powerpoint/2010/main" val="1236741632"/>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p:nvPr/>
        </p:nvSpPr>
        <p:spPr>
          <a:xfrm>
            <a:off x="1227845" y="2840447"/>
            <a:ext cx="10389193" cy="2530043"/>
          </a:xfrm>
          <a:prstGeom prst="rect">
            <a:avLst/>
          </a:prstGeom>
          <a:solidFill>
            <a:srgbClr val="FFCC6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244061"/>
              </a:buClr>
              <a:buSzPct val="25000"/>
              <a:buFont typeface="Arial"/>
              <a:buNone/>
            </a:pPr>
            <a:r>
              <a:rPr lang="en-US" sz="2400" b="0" i="0" u="none" strike="noStrike" cap="none" dirty="0">
                <a:solidFill>
                  <a:srgbClr val="244061"/>
                </a:solidFill>
                <a:latin typeface="Arial"/>
                <a:ea typeface="Arial"/>
                <a:cs typeface="Arial"/>
                <a:sym typeface="Arial"/>
              </a:rPr>
              <a:t>The </a:t>
            </a:r>
            <a:r>
              <a:rPr lang="en-US" sz="2400" b="1" i="0" u="none" strike="noStrike" cap="none" dirty="0">
                <a:solidFill>
                  <a:srgbClr val="244061"/>
                </a:solidFill>
                <a:latin typeface="Arial"/>
                <a:ea typeface="Arial"/>
                <a:cs typeface="Arial"/>
                <a:sym typeface="Arial"/>
              </a:rPr>
              <a:t>work a teacher does </a:t>
            </a:r>
            <a:r>
              <a:rPr lang="en-US" sz="2400" b="0" i="0" u="none" strike="noStrike" cap="none" dirty="0">
                <a:solidFill>
                  <a:srgbClr val="244061"/>
                </a:solidFill>
                <a:latin typeface="Arial"/>
                <a:ea typeface="Arial"/>
                <a:cs typeface="Arial"/>
                <a:sym typeface="Arial"/>
              </a:rPr>
              <a:t>to </a:t>
            </a:r>
            <a:r>
              <a:rPr lang="en-US" sz="2400" b="1" i="0" u="none" strike="noStrike" cap="none" dirty="0">
                <a:solidFill>
                  <a:srgbClr val="244061"/>
                </a:solidFill>
                <a:latin typeface="Arial"/>
                <a:ea typeface="Arial"/>
                <a:cs typeface="Arial"/>
                <a:sym typeface="Arial"/>
              </a:rPr>
              <a:t>create the conditions </a:t>
            </a:r>
            <a:r>
              <a:rPr lang="en-US" sz="2400" b="0" i="0" u="none" strike="noStrike" cap="none" dirty="0">
                <a:solidFill>
                  <a:srgbClr val="244061"/>
                </a:solidFill>
                <a:latin typeface="Arial"/>
                <a:ea typeface="Arial"/>
                <a:cs typeface="Arial"/>
                <a:sym typeface="Arial"/>
              </a:rPr>
              <a:t>and </a:t>
            </a:r>
            <a:r>
              <a:rPr lang="en-US" sz="2400" b="1" i="0" u="none" strike="noStrike" cap="none" dirty="0">
                <a:solidFill>
                  <a:srgbClr val="244061"/>
                </a:solidFill>
                <a:latin typeface="Arial"/>
                <a:ea typeface="Arial"/>
                <a:cs typeface="Arial"/>
                <a:sym typeface="Arial"/>
              </a:rPr>
              <a:t>develop student capacity </a:t>
            </a:r>
            <a:r>
              <a:rPr lang="en-US" sz="2400" b="0" i="0" u="none" strike="noStrike" cap="none" dirty="0">
                <a:solidFill>
                  <a:srgbClr val="244061"/>
                </a:solidFill>
                <a:latin typeface="Arial"/>
                <a:ea typeface="Arial"/>
                <a:cs typeface="Arial"/>
                <a:sym typeface="Arial"/>
              </a:rPr>
              <a:t>to </a:t>
            </a:r>
            <a:r>
              <a:rPr lang="en-US" sz="2400" b="1" i="0" u="none" strike="noStrike" cap="none" dirty="0">
                <a:solidFill>
                  <a:srgbClr val="244061"/>
                </a:solidFill>
                <a:latin typeface="Arial"/>
                <a:ea typeface="Arial"/>
                <a:cs typeface="Arial"/>
                <a:sym typeface="Arial"/>
              </a:rPr>
              <a:t>learn and apply content</a:t>
            </a:r>
            <a:r>
              <a:rPr lang="en-US" sz="2400" b="0" i="0" u="none" strike="noStrike" cap="none" dirty="0">
                <a:solidFill>
                  <a:srgbClr val="244061"/>
                </a:solidFill>
                <a:latin typeface="Arial"/>
                <a:ea typeface="Arial"/>
                <a:cs typeface="Arial"/>
                <a:sym typeface="Arial"/>
              </a:rPr>
              <a:t>- based on  </a:t>
            </a:r>
            <a:r>
              <a:rPr lang="en-US" sz="2400" b="1" i="0" u="none" strike="noStrike" cap="none" dirty="0">
                <a:solidFill>
                  <a:srgbClr val="244061"/>
                </a:solidFill>
                <a:latin typeface="Arial"/>
                <a:ea typeface="Arial"/>
                <a:cs typeface="Arial"/>
                <a:sym typeface="Arial"/>
              </a:rPr>
              <a:t>clearly defined instructional models </a:t>
            </a:r>
            <a:r>
              <a:rPr lang="en-US" sz="2400" b="0" i="0" u="none" strike="noStrike" cap="none" dirty="0">
                <a:solidFill>
                  <a:srgbClr val="244061"/>
                </a:solidFill>
                <a:latin typeface="Arial"/>
                <a:ea typeface="Arial"/>
                <a:cs typeface="Arial"/>
                <a:sym typeface="Arial"/>
              </a:rPr>
              <a:t>that inform the tasks they select or design, </a:t>
            </a:r>
            <a:r>
              <a:rPr lang="en-US" sz="2400" b="1" i="0" u="none" strike="noStrike" cap="none" dirty="0">
                <a:solidFill>
                  <a:srgbClr val="244061"/>
                </a:solidFill>
                <a:latin typeface="Arial"/>
                <a:ea typeface="Arial"/>
                <a:cs typeface="Arial"/>
                <a:sym typeface="Arial"/>
              </a:rPr>
              <a:t>the pedagogy they use</a:t>
            </a:r>
            <a:r>
              <a:rPr lang="en-US" sz="2400" b="0" i="0" u="none" strike="noStrike" cap="none" dirty="0">
                <a:solidFill>
                  <a:srgbClr val="244061"/>
                </a:solidFill>
                <a:latin typeface="Arial"/>
                <a:ea typeface="Arial"/>
                <a:cs typeface="Arial"/>
                <a:sym typeface="Arial"/>
              </a:rPr>
              <a:t>, </a:t>
            </a:r>
            <a:r>
              <a:rPr lang="en-US" sz="2400" b="1" i="0" u="none" strike="noStrike" cap="none" dirty="0">
                <a:solidFill>
                  <a:srgbClr val="244061"/>
                </a:solidFill>
                <a:latin typeface="Arial"/>
                <a:ea typeface="Arial"/>
                <a:cs typeface="Arial"/>
                <a:sym typeface="Arial"/>
              </a:rPr>
              <a:t>how they support and monitor learning</a:t>
            </a:r>
            <a:r>
              <a:rPr lang="en-US" sz="2400" b="0" i="0" u="none" strike="noStrike" cap="none" dirty="0">
                <a:solidFill>
                  <a:srgbClr val="244061"/>
                </a:solidFill>
                <a:latin typeface="Arial"/>
                <a:ea typeface="Arial"/>
                <a:cs typeface="Arial"/>
                <a:sym typeface="Arial"/>
              </a:rPr>
              <a:t>, what they </a:t>
            </a:r>
            <a:r>
              <a:rPr lang="en-US" sz="2400" b="1" i="0" u="none" strike="noStrike" cap="none" dirty="0">
                <a:solidFill>
                  <a:srgbClr val="244061"/>
                </a:solidFill>
                <a:latin typeface="Arial"/>
                <a:ea typeface="Arial"/>
                <a:cs typeface="Arial"/>
                <a:sym typeface="Arial"/>
              </a:rPr>
              <a:t>expect students</a:t>
            </a:r>
            <a:r>
              <a:rPr lang="en-US" sz="2400" b="0" i="0" u="none" strike="noStrike" cap="none" dirty="0">
                <a:solidFill>
                  <a:srgbClr val="244061"/>
                </a:solidFill>
                <a:latin typeface="Arial"/>
                <a:ea typeface="Arial"/>
                <a:cs typeface="Arial"/>
                <a:sym typeface="Arial"/>
              </a:rPr>
              <a:t> to complete, and how they </a:t>
            </a:r>
            <a:r>
              <a:rPr lang="en-US" sz="2400" b="1" i="0" u="none" strike="noStrike" cap="none" dirty="0">
                <a:solidFill>
                  <a:srgbClr val="244061"/>
                </a:solidFill>
                <a:latin typeface="Arial"/>
                <a:ea typeface="Arial"/>
                <a:cs typeface="Arial"/>
                <a:sym typeface="Arial"/>
              </a:rPr>
              <a:t>judge and support a proficient performance.</a:t>
            </a:r>
          </a:p>
        </p:txBody>
      </p:sp>
      <p:sp>
        <p:nvSpPr>
          <p:cNvPr id="310" name="Shape 310"/>
          <p:cNvSpPr/>
          <p:nvPr/>
        </p:nvSpPr>
        <p:spPr>
          <a:xfrm>
            <a:off x="1125744" y="799891"/>
            <a:ext cx="5997600" cy="1107900"/>
          </a:xfrm>
          <a:prstGeom prst="rect">
            <a:avLst/>
          </a:prstGeom>
          <a:solidFill>
            <a:schemeClr val="accent4">
              <a:lumMod val="40000"/>
              <a:lumOff val="60000"/>
            </a:schemeClr>
          </a:solidFill>
          <a:ln w="9525" cap="flat" cmpd="sng">
            <a:solidFill>
              <a:srgbClr val="4A7DBA"/>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515151"/>
              </a:buClr>
              <a:buSzPct val="25000"/>
              <a:buFont typeface="Arial"/>
              <a:buNone/>
            </a:pPr>
            <a:r>
              <a:rPr lang="en-US" sz="6600" b="1" i="0" u="none" strike="noStrike" cap="none">
                <a:solidFill>
                  <a:srgbClr val="515151"/>
                </a:solidFill>
                <a:latin typeface="Arial"/>
                <a:ea typeface="Arial"/>
                <a:cs typeface="Arial"/>
                <a:sym typeface="Arial"/>
              </a:rPr>
              <a:t>Teacher</a:t>
            </a:r>
          </a:p>
        </p:txBody>
      </p:sp>
      <p:sp>
        <p:nvSpPr>
          <p:cNvPr id="311" name="Shape 311"/>
          <p:cNvSpPr txBox="1"/>
          <p:nvPr/>
        </p:nvSpPr>
        <p:spPr>
          <a:xfrm>
            <a:off x="962083" y="6046297"/>
            <a:ext cx="5041317"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FACILITATION</a:t>
            </a:r>
          </a:p>
        </p:txBody>
      </p:sp>
      <p:pic>
        <p:nvPicPr>
          <p:cNvPr id="312" name="Shape 312"/>
          <p:cNvPicPr preferRelativeResize="0"/>
          <p:nvPr/>
        </p:nvPicPr>
        <p:blipFill>
          <a:blip r:embed="rId3">
            <a:alphaModFix/>
          </a:blip>
          <a:stretch>
            <a:fillRect/>
          </a:stretch>
        </p:blipFill>
        <p:spPr>
          <a:xfrm>
            <a:off x="8332631" y="84325"/>
            <a:ext cx="3490469" cy="2459774"/>
          </a:xfrm>
          <a:prstGeom prst="rect">
            <a:avLst/>
          </a:prstGeom>
          <a:noFill/>
          <a:ln>
            <a:noFill/>
          </a:ln>
        </p:spPr>
      </p:pic>
    </p:spTree>
    <p:extLst>
      <p:ext uri="{BB962C8B-B14F-4D97-AF65-F5344CB8AC3E}">
        <p14:creationId xmlns:p14="http://schemas.microsoft.com/office/powerpoint/2010/main" val="218935240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12"/>
                                        </p:tgtEl>
                                        <p:attrNameLst>
                                          <p:attrName>style.visibility</p:attrName>
                                        </p:attrNameLst>
                                      </p:cBhvr>
                                      <p:to>
                                        <p:strVal val="visible"/>
                                      </p:to>
                                    </p:set>
                                    <p:anim calcmode="lin" valueType="num">
                                      <p:cBhvr additive="base">
                                        <p:cTn id="7" dur="1000"/>
                                        <p:tgtEl>
                                          <p:spTgt spid="3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p:nvPr/>
        </p:nvSpPr>
        <p:spPr>
          <a:xfrm>
            <a:off x="1239931" y="681700"/>
            <a:ext cx="9762000" cy="56172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Playfair Display"/>
              <a:buNone/>
            </a:pPr>
            <a:r>
              <a:rPr lang="en-US" sz="3000" b="0" i="0" u="none" strike="noStrike" cap="none" dirty="0">
                <a:solidFill>
                  <a:srgbClr val="000000"/>
                </a:solidFill>
                <a:latin typeface="Playfair Display"/>
                <a:ea typeface="Playfair Display"/>
                <a:cs typeface="Playfair Display"/>
                <a:sym typeface="Playfair Display"/>
              </a:rPr>
              <a:t>Regardless of what “standards” teachers use, what processes </a:t>
            </a:r>
            <a:r>
              <a:rPr lang="en-US" sz="3000" dirty="0">
                <a:latin typeface="Playfair Display"/>
                <a:ea typeface="Playfair Display"/>
                <a:cs typeface="Playfair Display"/>
                <a:sym typeface="Playfair Display"/>
              </a:rPr>
              <a:t>and habits </a:t>
            </a:r>
            <a:r>
              <a:rPr lang="en-US" sz="3000" b="0" i="0" u="none" strike="noStrike" cap="none" dirty="0">
                <a:solidFill>
                  <a:srgbClr val="000000"/>
                </a:solidFill>
                <a:latin typeface="Playfair Display"/>
                <a:ea typeface="Playfair Display"/>
                <a:cs typeface="Playfair Display"/>
                <a:sym typeface="Playfair Display"/>
              </a:rPr>
              <a:t>are in place for </a:t>
            </a:r>
            <a:r>
              <a:rPr lang="en-US" sz="3000" dirty="0">
                <a:latin typeface="Playfair Display"/>
                <a:ea typeface="Playfair Display"/>
                <a:cs typeface="Playfair Display"/>
                <a:sym typeface="Playfair Display"/>
              </a:rPr>
              <a:t>you</a:t>
            </a:r>
            <a:r>
              <a:rPr lang="en-US" sz="3000" b="0" i="0" u="none" strike="noStrike" cap="none" dirty="0">
                <a:solidFill>
                  <a:srgbClr val="000000"/>
                </a:solidFill>
                <a:latin typeface="Playfair Display"/>
                <a:ea typeface="Playfair Display"/>
                <a:cs typeface="Playfair Display"/>
                <a:sym typeface="Playfair Display"/>
              </a:rPr>
              <a:t> to calibrate the expectation for mastery?  </a:t>
            </a:r>
          </a:p>
          <a:p>
            <a:pPr marL="0" marR="0" lvl="0" indent="0" algn="ctr" rtl="0">
              <a:lnSpc>
                <a:spcPct val="100000"/>
              </a:lnSpc>
              <a:spcBef>
                <a:spcPts val="0"/>
              </a:spcBef>
              <a:spcAft>
                <a:spcPts val="0"/>
              </a:spcAft>
              <a:buClr>
                <a:srgbClr val="000000"/>
              </a:buClr>
              <a:buFont typeface="Arial"/>
              <a:buNone/>
            </a:pPr>
            <a:endParaRPr sz="3000" b="0" i="0" u="none" strike="noStrike" cap="none" dirty="0">
              <a:solidFill>
                <a:srgbClr val="000000"/>
              </a:solidFill>
              <a:latin typeface="Playfair Display"/>
              <a:ea typeface="Playfair Display"/>
              <a:cs typeface="Playfair Display"/>
              <a:sym typeface="Playfair Display"/>
            </a:endParaRPr>
          </a:p>
          <a:p>
            <a:pPr marL="0" marR="0" lvl="0" indent="0" algn="ctr" rtl="0">
              <a:lnSpc>
                <a:spcPct val="100000"/>
              </a:lnSpc>
              <a:spcBef>
                <a:spcPts val="0"/>
              </a:spcBef>
              <a:spcAft>
                <a:spcPts val="0"/>
              </a:spcAft>
              <a:buClr>
                <a:srgbClr val="000000"/>
              </a:buClr>
              <a:buSzPct val="25000"/>
              <a:buFont typeface="Playfair Display"/>
              <a:buNone/>
            </a:pPr>
            <a:r>
              <a:rPr lang="en-US" sz="3000" b="0" i="0" u="none" strike="noStrike" cap="none" dirty="0">
                <a:solidFill>
                  <a:srgbClr val="000000"/>
                </a:solidFill>
                <a:latin typeface="Playfair Display"/>
                <a:ea typeface="Playfair Display"/>
                <a:cs typeface="Playfair Display"/>
                <a:sym typeface="Playfair Display"/>
              </a:rPr>
              <a:t>How do </a:t>
            </a:r>
            <a:r>
              <a:rPr lang="en-US" sz="3000" dirty="0">
                <a:latin typeface="Playfair Display"/>
                <a:ea typeface="Playfair Display"/>
                <a:cs typeface="Playfair Display"/>
                <a:sym typeface="Playfair Display"/>
              </a:rPr>
              <a:t>you and your colleagues </a:t>
            </a:r>
            <a:r>
              <a:rPr lang="en-US" sz="3000" b="0" i="0" u="none" strike="noStrike" cap="none" dirty="0">
                <a:solidFill>
                  <a:srgbClr val="000000"/>
                </a:solidFill>
                <a:latin typeface="Playfair Display"/>
                <a:ea typeface="Playfair Display"/>
                <a:cs typeface="Playfair Display"/>
                <a:sym typeface="Playfair Display"/>
              </a:rPr>
              <a:t>collectively set expectation for what mastery of that knowledge, reasoning, or skill?</a:t>
            </a:r>
          </a:p>
          <a:p>
            <a:pPr marL="0" marR="0" lvl="0" indent="0" algn="ctr" rtl="0">
              <a:lnSpc>
                <a:spcPct val="100000"/>
              </a:lnSpc>
              <a:spcBef>
                <a:spcPts val="0"/>
              </a:spcBef>
              <a:spcAft>
                <a:spcPts val="0"/>
              </a:spcAft>
              <a:buClr>
                <a:srgbClr val="000000"/>
              </a:buClr>
              <a:buFont typeface="Arial"/>
              <a:buNone/>
            </a:pPr>
            <a:endParaRPr sz="3000" b="0" i="0" u="none" strike="noStrike" cap="none" dirty="0">
              <a:solidFill>
                <a:srgbClr val="000000"/>
              </a:solidFill>
              <a:latin typeface="Playfair Display"/>
              <a:ea typeface="Playfair Display"/>
              <a:cs typeface="Playfair Display"/>
              <a:sym typeface="Playfair Display"/>
            </a:endParaRPr>
          </a:p>
          <a:p>
            <a:pPr marL="0" marR="0" lvl="0" indent="0" algn="ctr" rtl="0">
              <a:lnSpc>
                <a:spcPct val="100000"/>
              </a:lnSpc>
              <a:spcBef>
                <a:spcPts val="0"/>
              </a:spcBef>
              <a:spcAft>
                <a:spcPts val="0"/>
              </a:spcAft>
              <a:buClr>
                <a:srgbClr val="000000"/>
              </a:buClr>
              <a:buSzPct val="25000"/>
              <a:buFont typeface="Playfair Display"/>
              <a:buNone/>
            </a:pPr>
            <a:r>
              <a:rPr lang="en-US" sz="3000" b="0" i="0" u="none" strike="noStrike" cap="none" dirty="0">
                <a:solidFill>
                  <a:srgbClr val="000000"/>
                </a:solidFill>
                <a:latin typeface="Playfair Display"/>
                <a:ea typeface="Playfair Display"/>
                <a:cs typeface="Playfair Display"/>
                <a:sym typeface="Playfair Display"/>
              </a:rPr>
              <a:t>Do some teachers define mastery differently than their colleagues?</a:t>
            </a:r>
          </a:p>
        </p:txBody>
      </p:sp>
    </p:spTree>
    <p:extLst>
      <p:ext uri="{BB962C8B-B14F-4D97-AF65-F5344CB8AC3E}">
        <p14:creationId xmlns:p14="http://schemas.microsoft.com/office/powerpoint/2010/main" val="3252729661"/>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p:nvPr/>
        </p:nvSpPr>
        <p:spPr>
          <a:xfrm>
            <a:off x="1184855" y="806449"/>
            <a:ext cx="4452400" cy="1107900"/>
          </a:xfrm>
          <a:prstGeom prst="rect">
            <a:avLst/>
          </a:prstGeom>
          <a:solidFill>
            <a:schemeClr val="accent4">
              <a:lumMod val="40000"/>
              <a:lumOff val="60000"/>
            </a:schemeClr>
          </a:solidFill>
          <a:ln w="9525" cap="flat" cmpd="sng">
            <a:solidFill>
              <a:srgbClr val="4A7DBA"/>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515151"/>
              </a:buClr>
              <a:buSzPct val="25000"/>
              <a:buFont typeface="Arial"/>
              <a:buNone/>
            </a:pPr>
            <a:r>
              <a:rPr lang="en-US" sz="6600" b="1" i="0" u="none" strike="noStrike" cap="none" dirty="0">
                <a:solidFill>
                  <a:srgbClr val="515151"/>
                </a:solidFill>
                <a:latin typeface="Arial"/>
                <a:ea typeface="Arial"/>
                <a:cs typeface="Arial"/>
                <a:sym typeface="Arial"/>
              </a:rPr>
              <a:t>Student</a:t>
            </a:r>
          </a:p>
        </p:txBody>
      </p:sp>
      <p:sp>
        <p:nvSpPr>
          <p:cNvPr id="296" name="Shape 296"/>
          <p:cNvSpPr txBox="1"/>
          <p:nvPr/>
        </p:nvSpPr>
        <p:spPr>
          <a:xfrm>
            <a:off x="1058291" y="2785049"/>
            <a:ext cx="10140356" cy="1967255"/>
          </a:xfrm>
          <a:prstGeom prst="rect">
            <a:avLst/>
          </a:prstGeom>
          <a:solidFill>
            <a:srgbClr val="FFCC6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The work a student does with guidance and assistance from a teacher, to learn and apply content, to reflect on what and how they have learned, and to be able to assess their own learning performance against expected learning and performance.</a:t>
            </a:r>
          </a:p>
        </p:txBody>
      </p:sp>
      <p:sp>
        <p:nvSpPr>
          <p:cNvPr id="297" name="Shape 297"/>
          <p:cNvSpPr txBox="1"/>
          <p:nvPr/>
        </p:nvSpPr>
        <p:spPr>
          <a:xfrm>
            <a:off x="1184855" y="5373200"/>
            <a:ext cx="9449111" cy="1107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dirty="0">
                <a:solidFill>
                  <a:srgbClr val="000000"/>
                </a:solidFill>
                <a:latin typeface="Arial"/>
                <a:ea typeface="Arial"/>
                <a:cs typeface="Arial"/>
                <a:sym typeface="Arial"/>
              </a:rPr>
              <a:t>ASSIGNMENTS, TASKS, WORK</a:t>
            </a: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dirty="0">
                <a:solidFill>
                  <a:srgbClr val="000000"/>
                </a:solidFill>
                <a:latin typeface="Arial"/>
                <a:ea typeface="Arial"/>
                <a:cs typeface="Arial"/>
                <a:sym typeface="Arial"/>
              </a:rPr>
              <a:t>WHEN WE USE THE TERM TASKS, WE ARE TALKING ABOUT HE THINKING STUDENTS ARE ENGAGED IN SO TO DEMONSTRATE A CERTAIN COGNITIVE DEMAND</a:t>
            </a: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dirty="0">
                <a:solidFill>
                  <a:srgbClr val="000000"/>
                </a:solidFill>
                <a:latin typeface="Arial"/>
                <a:ea typeface="Arial"/>
                <a:cs typeface="Arial"/>
                <a:sym typeface="Arial"/>
              </a:rPr>
              <a:t>-- NOT A SYNONYM FOR PRODUCT</a:t>
            </a: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dirty="0">
                <a:solidFill>
                  <a:srgbClr val="000000"/>
                </a:solidFill>
                <a:latin typeface="Arial"/>
                <a:ea typeface="Arial"/>
                <a:cs typeface="Arial"/>
                <a:sym typeface="Arial"/>
              </a:rPr>
              <a:t>All of the processes a student must undertake to complete the thing…...</a:t>
            </a:r>
          </a:p>
        </p:txBody>
      </p:sp>
      <p:pic>
        <p:nvPicPr>
          <p:cNvPr id="298" name="Shape 298"/>
          <p:cNvPicPr preferRelativeResize="0"/>
          <p:nvPr/>
        </p:nvPicPr>
        <p:blipFill>
          <a:blip r:embed="rId3">
            <a:alphaModFix/>
          </a:blip>
          <a:stretch>
            <a:fillRect/>
          </a:stretch>
        </p:blipFill>
        <p:spPr>
          <a:xfrm>
            <a:off x="8461418" y="225993"/>
            <a:ext cx="2460159" cy="2268813"/>
          </a:xfrm>
          <a:prstGeom prst="rect">
            <a:avLst/>
          </a:prstGeom>
          <a:noFill/>
          <a:ln w="9525" cap="flat" cmpd="sng">
            <a:solidFill>
              <a:srgbClr val="000000"/>
            </a:solidFill>
            <a:prstDash val="solid"/>
            <a:round/>
            <a:headEnd type="none" w="med" len="med"/>
            <a:tailEnd type="none" w="med" len="med"/>
          </a:ln>
        </p:spPr>
      </p:pic>
    </p:spTree>
    <p:extLst>
      <p:ext uri="{BB962C8B-B14F-4D97-AF65-F5344CB8AC3E}">
        <p14:creationId xmlns:p14="http://schemas.microsoft.com/office/powerpoint/2010/main" val="96831252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98"/>
                                        </p:tgtEl>
                                        <p:attrNameLst>
                                          <p:attrName>style.visibility</p:attrName>
                                        </p:attrNameLst>
                                      </p:cBhvr>
                                      <p:to>
                                        <p:strVal val="visible"/>
                                      </p:to>
                                    </p:set>
                                    <p:anim calcmode="lin" valueType="num">
                                      <p:cBhvr additive="base">
                                        <p:cTn id="7" dur="1000"/>
                                        <p:tgtEl>
                                          <p:spTgt spid="2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p:nvPr/>
        </p:nvSpPr>
        <p:spPr>
          <a:xfrm>
            <a:off x="927279" y="2272501"/>
            <a:ext cx="11264718" cy="45854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		 	 	 		</a:t>
            </a:r>
          </a:p>
          <a:p>
            <a:pPr marL="0" marR="0" lvl="0" indent="0" algn="l" rtl="0">
              <a:lnSpc>
                <a:spcPct val="100000"/>
              </a:lnSpc>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			</a:t>
            </a:r>
          </a:p>
          <a:p>
            <a:pPr marL="0" marR="0" lvl="0" indent="0" algn="l" rtl="0">
              <a:lnSpc>
                <a:spcPct val="100000"/>
              </a:lnSpc>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				</a:t>
            </a:r>
          </a:p>
          <a:p>
            <a:pPr marL="0" marR="0" lvl="0" indent="0" algn="l" rtl="0">
              <a:lnSpc>
                <a:spcPct val="100000"/>
              </a:lnSpc>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					</a:t>
            </a:r>
          </a:p>
          <a:p>
            <a:pPr marL="0" marR="0" lvl="0" indent="0" algn="l" rtl="0">
              <a:lnSpc>
                <a:spcPct val="100000"/>
              </a:lnSpc>
              <a:spcBef>
                <a:spcPts val="0"/>
              </a:spcBef>
              <a:spcAft>
                <a:spcPts val="0"/>
              </a:spcAft>
              <a:buClr>
                <a:srgbClr val="1155CC"/>
              </a:buClr>
              <a:buSzPct val="25000"/>
              <a:buFont typeface="Playfair Display"/>
              <a:buNone/>
            </a:pPr>
            <a:r>
              <a:rPr lang="en-US" sz="2400" b="0" i="0" u="none" strike="noStrike" cap="none" dirty="0">
                <a:solidFill>
                  <a:schemeClr val="tx2"/>
                </a:solidFill>
                <a:latin typeface="Playfair Display"/>
                <a:ea typeface="Playfair Display"/>
                <a:cs typeface="Playfair Display"/>
                <a:sym typeface="Playfair Display"/>
              </a:rPr>
              <a:t>In its simplest terms, the instructional core is composed of the teacher and the student in the presence of content. It is the </a:t>
            </a:r>
            <a:r>
              <a:rPr lang="en-US" sz="2400" b="0" i="1" u="none" strike="noStrike" cap="none" dirty="0">
                <a:solidFill>
                  <a:schemeClr val="tx2"/>
                </a:solidFill>
                <a:latin typeface="Playfair Display"/>
                <a:ea typeface="Playfair Display"/>
                <a:cs typeface="Playfair Display"/>
                <a:sym typeface="Playfair Display"/>
              </a:rPr>
              <a:t>relationship </a:t>
            </a:r>
            <a:r>
              <a:rPr lang="en-US" sz="2400" b="0" i="0" u="none" strike="noStrike" cap="none" dirty="0">
                <a:solidFill>
                  <a:schemeClr val="tx2"/>
                </a:solidFill>
                <a:latin typeface="Playfair Display"/>
                <a:ea typeface="Playfair Display"/>
                <a:cs typeface="Playfair Display"/>
                <a:sym typeface="Playfair Display"/>
              </a:rPr>
              <a:t>between the teacher, the student, and the content – </a:t>
            </a:r>
            <a:r>
              <a:rPr lang="en-US" sz="2400" b="0" i="1" u="none" strike="noStrike" cap="none" dirty="0">
                <a:solidFill>
                  <a:schemeClr val="tx2"/>
                </a:solidFill>
                <a:latin typeface="Playfair Display"/>
                <a:ea typeface="Playfair Display"/>
                <a:cs typeface="Playfair Display"/>
                <a:sym typeface="Playfair Display"/>
              </a:rPr>
              <a:t>not </a:t>
            </a:r>
            <a:r>
              <a:rPr lang="en-US" sz="2400" b="0" i="0" u="none" strike="noStrike" cap="none" dirty="0">
                <a:solidFill>
                  <a:schemeClr val="tx2"/>
                </a:solidFill>
                <a:latin typeface="Playfair Display"/>
                <a:ea typeface="Playfair Display"/>
                <a:cs typeface="Playfair Display"/>
                <a:sym typeface="Playfair Display"/>
              </a:rPr>
              <a:t>the qualities of any one of them by themselves – that determines the nature of instructional practice, and each corner of the instructional core has its own particular role and resources to bring to the instructional process. Simply stated, </a:t>
            </a:r>
            <a:r>
              <a:rPr lang="en-US" sz="2400" b="1" i="0" u="sng" strike="noStrike" cap="none" dirty="0">
                <a:solidFill>
                  <a:schemeClr val="accent1">
                    <a:lumMod val="75000"/>
                  </a:schemeClr>
                </a:solidFill>
                <a:latin typeface="Playfair Display"/>
                <a:ea typeface="Playfair Display"/>
                <a:cs typeface="Playfair Display"/>
                <a:sym typeface="Playfair Display"/>
              </a:rPr>
              <a:t>the instructional task is the actual work </a:t>
            </a:r>
            <a:r>
              <a:rPr lang="en-US" sz="2400" b="0" i="0" u="none" strike="noStrike" cap="none" dirty="0">
                <a:solidFill>
                  <a:schemeClr val="tx2"/>
                </a:solidFill>
                <a:latin typeface="Playfair Display"/>
                <a:ea typeface="Playfair Display"/>
                <a:cs typeface="Playfair Display"/>
                <a:sym typeface="Playfair Display"/>
              </a:rPr>
              <a:t>that students are asked to do in the process of instruction – </a:t>
            </a:r>
            <a:r>
              <a:rPr lang="en-US" sz="2400" b="0" i="1" u="none" strike="noStrike" cap="none" dirty="0">
                <a:solidFill>
                  <a:schemeClr val="tx2"/>
                </a:solidFill>
                <a:latin typeface="Playfair Display"/>
                <a:ea typeface="Playfair Display"/>
                <a:cs typeface="Playfair Display"/>
                <a:sym typeface="Playfair Display"/>
              </a:rPr>
              <a:t>not </a:t>
            </a:r>
            <a:r>
              <a:rPr lang="en-US" sz="2400" b="0" i="0" u="none" strike="noStrike" cap="none" dirty="0">
                <a:solidFill>
                  <a:schemeClr val="tx2"/>
                </a:solidFill>
                <a:latin typeface="Playfair Display"/>
                <a:ea typeface="Playfair Display"/>
                <a:cs typeface="Playfair Display"/>
                <a:sym typeface="Playfair Display"/>
              </a:rPr>
              <a:t>what teachers </a:t>
            </a:r>
            <a:r>
              <a:rPr lang="en-US" sz="2400" b="0" i="1" u="none" strike="noStrike" cap="none" dirty="0">
                <a:solidFill>
                  <a:schemeClr val="tx2"/>
                </a:solidFill>
                <a:latin typeface="Playfair Display"/>
                <a:ea typeface="Playfair Display"/>
                <a:cs typeface="Playfair Display"/>
                <a:sym typeface="Playfair Display"/>
              </a:rPr>
              <a:t>think </a:t>
            </a:r>
            <a:r>
              <a:rPr lang="en-US" sz="2400" b="0" i="0" u="none" strike="noStrike" cap="none" dirty="0">
                <a:solidFill>
                  <a:schemeClr val="tx2"/>
                </a:solidFill>
                <a:latin typeface="Playfair Display"/>
                <a:ea typeface="Playfair Display"/>
                <a:cs typeface="Playfair Display"/>
                <a:sym typeface="Playfair Display"/>
              </a:rPr>
              <a:t>they are asking students to do, or what the official curriculum </a:t>
            </a:r>
            <a:r>
              <a:rPr lang="en-US" sz="2400" b="0" i="1" u="none" strike="noStrike" cap="none" dirty="0">
                <a:solidFill>
                  <a:schemeClr val="tx2"/>
                </a:solidFill>
                <a:latin typeface="Playfair Display"/>
                <a:ea typeface="Playfair Display"/>
                <a:cs typeface="Playfair Display"/>
                <a:sym typeface="Playfair Display"/>
              </a:rPr>
              <a:t>says </a:t>
            </a:r>
            <a:r>
              <a:rPr lang="en-US" sz="2400" b="0" i="0" u="none" strike="noStrike" cap="none" dirty="0">
                <a:solidFill>
                  <a:schemeClr val="tx2"/>
                </a:solidFill>
                <a:latin typeface="Playfair Display"/>
                <a:ea typeface="Playfair Display"/>
                <a:cs typeface="Playfair Display"/>
                <a:sym typeface="Playfair Display"/>
              </a:rPr>
              <a:t>that the students are asked to do, but what they are </a:t>
            </a:r>
            <a:r>
              <a:rPr lang="en-US" sz="2400" b="0" i="1" u="none" strike="noStrike" cap="none" dirty="0">
                <a:solidFill>
                  <a:schemeClr val="tx2"/>
                </a:solidFill>
                <a:latin typeface="Playfair Display"/>
                <a:ea typeface="Playfair Display"/>
                <a:cs typeface="Playfair Display"/>
                <a:sym typeface="Playfair Display"/>
              </a:rPr>
              <a:t>actually </a:t>
            </a:r>
            <a:r>
              <a:rPr lang="en-US" sz="2400" b="0" i="0" u="none" strike="noStrike" cap="none" dirty="0">
                <a:solidFill>
                  <a:schemeClr val="tx2"/>
                </a:solidFill>
                <a:latin typeface="Playfair Display"/>
                <a:ea typeface="Playfair Display"/>
                <a:cs typeface="Playfair Display"/>
                <a:sym typeface="Playfair Display"/>
              </a:rPr>
              <a:t>asked to do..”</a:t>
            </a:r>
            <a:r>
              <a:rPr lang="en-US" sz="1100" b="0" i="0" u="none" strike="noStrike" cap="none" dirty="0">
                <a:solidFill>
                  <a:schemeClr val="tx2"/>
                </a:solidFill>
                <a:latin typeface="Arial"/>
                <a:ea typeface="Arial"/>
                <a:cs typeface="Arial"/>
                <a:sym typeface="Arial"/>
              </a:rPr>
              <a:t>	</a:t>
            </a:r>
            <a:r>
              <a:rPr lang="en-US" sz="1100" b="0" i="0" u="none" strike="noStrike" cap="none" dirty="0">
                <a:solidFill>
                  <a:schemeClr val="dk1"/>
                </a:solidFill>
                <a:latin typeface="Arial"/>
                <a:ea typeface="Arial"/>
                <a:cs typeface="Arial"/>
                <a:sym typeface="Arial"/>
              </a:rPr>
              <a:t>			</a:t>
            </a:r>
          </a:p>
          <a:p>
            <a:pPr marL="0" marR="0" lvl="0" indent="0" algn="l" rtl="0">
              <a:lnSpc>
                <a:spcPct val="100000"/>
              </a:lnSpc>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			</a:t>
            </a:r>
          </a:p>
          <a:p>
            <a:pPr marL="0" marR="0" lvl="0" indent="0" algn="l" rtl="0">
              <a:lnSpc>
                <a:spcPct val="100000"/>
              </a:lnSpc>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		</a:t>
            </a:r>
          </a:p>
        </p:txBody>
      </p:sp>
      <p:sp>
        <p:nvSpPr>
          <p:cNvPr id="334" name="Shape 334"/>
          <p:cNvSpPr txBox="1"/>
          <p:nvPr/>
        </p:nvSpPr>
        <p:spPr>
          <a:xfrm>
            <a:off x="5244883" y="1428934"/>
            <a:ext cx="5856393" cy="52321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800" b="0" i="0" u="none" strike="noStrike" cap="none">
                <a:solidFill>
                  <a:srgbClr val="000000"/>
                </a:solidFill>
                <a:latin typeface="Arial"/>
                <a:ea typeface="Arial"/>
                <a:cs typeface="Arial"/>
                <a:sym typeface="Arial"/>
              </a:rPr>
              <a:t>Richard Elmore says, </a:t>
            </a:r>
          </a:p>
        </p:txBody>
      </p:sp>
      <p:pic>
        <p:nvPicPr>
          <p:cNvPr id="335" name="Shape 335"/>
          <p:cNvPicPr preferRelativeResize="0"/>
          <p:nvPr/>
        </p:nvPicPr>
        <p:blipFill>
          <a:blip r:embed="rId3">
            <a:alphaModFix/>
          </a:blip>
          <a:stretch>
            <a:fillRect/>
          </a:stretch>
        </p:blipFill>
        <p:spPr>
          <a:xfrm>
            <a:off x="1736363" y="485893"/>
            <a:ext cx="3263121" cy="2409300"/>
          </a:xfrm>
          <a:prstGeom prst="rect">
            <a:avLst/>
          </a:prstGeom>
          <a:noFill/>
          <a:ln>
            <a:noFill/>
          </a:ln>
        </p:spPr>
      </p:pic>
    </p:spTree>
    <p:extLst>
      <p:ext uri="{BB962C8B-B14F-4D97-AF65-F5344CB8AC3E}">
        <p14:creationId xmlns:p14="http://schemas.microsoft.com/office/powerpoint/2010/main" val="885714023"/>
      </p:ext>
    </p:extLst>
  </p:cSld>
  <p:clrMapOvr>
    <a:masterClrMapping/>
  </p:clrMapOvr>
  <p:transition spd="slow">
    <p:cu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Renee's Themes">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Renee's Themes" id="{695A533B-8D12-49F7-B57D-A4C154427480}" vid="{5FFEA246-9E02-413D-B2FC-E7F09AC85B9A}"/>
    </a:ext>
  </a:extLst>
</a:theme>
</file>

<file path=ppt/theme/theme2.xml><?xml version="1.0" encoding="utf-8"?>
<a:theme xmlns:a="http://schemas.openxmlformats.org/drawingml/2006/main" name="1_Renee's Themes">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Renee's Themes" id="{695A533B-8D12-49F7-B57D-A4C154427480}" vid="{5FFEA246-9E02-413D-B2FC-E7F09AC85B9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themeOverride>
</file>

<file path=ppt/theme/themeOverride2.xml><?xml version="1.0" encoding="utf-8"?>
<a:themeOverride xmlns:a="http://schemas.openxmlformats.org/drawingml/2006/main">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themeOverride>
</file>

<file path=docProps/app.xml><?xml version="1.0" encoding="utf-8"?>
<Properties xmlns="http://schemas.openxmlformats.org/officeDocument/2006/extended-properties" xmlns:vt="http://schemas.openxmlformats.org/officeDocument/2006/docPropsVTypes">
  <TotalTime>78</TotalTime>
  <Words>757</Words>
  <Application>Microsoft Office PowerPoint</Application>
  <PresentationFormat>Widescreen</PresentationFormat>
  <Paragraphs>87</Paragraphs>
  <Slides>23</Slides>
  <Notes>10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MS PGothic</vt:lpstr>
      <vt:lpstr>Arial</vt:lpstr>
      <vt:lpstr>Calibri</vt:lpstr>
      <vt:lpstr>Comic Sans MS</vt:lpstr>
      <vt:lpstr>Playfair Display</vt:lpstr>
      <vt:lpstr>Times New Roman</vt:lpstr>
      <vt:lpstr>Tw Cen MT</vt:lpstr>
      <vt:lpstr>Verdana</vt:lpstr>
      <vt:lpstr>Wingdings</vt:lpstr>
      <vt:lpstr>Wingdings 2</vt:lpstr>
      <vt:lpstr>Renee's Themes</vt:lpstr>
      <vt:lpstr>1_Renee's Themes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Martha’s Carpet  or Fencing Task</vt:lpstr>
      <vt:lpstr>PowerPoint Presentation</vt:lpstr>
      <vt:lpstr>Do the Math -  3 minutes</vt:lpstr>
      <vt:lpstr>PowerPoint Presentation</vt:lpstr>
      <vt:lpstr>Gallery walk #2 “Facilitation”</vt:lpstr>
      <vt:lpstr> Debriefing the Scenarios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Kentucky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Yates, Renee - Office of Next Generation Learners</dc:creator>
  <cp:lastModifiedBy>Yates, Renee - Office of Next Generation Learners</cp:lastModifiedBy>
  <cp:revision>46</cp:revision>
  <cp:lastPrinted>2016-03-21T14:57:07Z</cp:lastPrinted>
  <dcterms:created xsi:type="dcterms:W3CDTF">2016-03-21T13:49:25Z</dcterms:created>
  <dcterms:modified xsi:type="dcterms:W3CDTF">2016-03-24T20:50:20Z</dcterms:modified>
</cp:coreProperties>
</file>