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9" r:id="rId3"/>
    <p:sldMasterId id="2147483691" r:id="rId4"/>
  </p:sldMasterIdLst>
  <p:notesMasterIdLst>
    <p:notesMasterId r:id="rId47"/>
  </p:notesMasterIdLst>
  <p:sldIdLst>
    <p:sldId id="290" r:id="rId5"/>
    <p:sldId id="257" r:id="rId6"/>
    <p:sldId id="267" r:id="rId7"/>
    <p:sldId id="328" r:id="rId8"/>
    <p:sldId id="461" r:id="rId9"/>
    <p:sldId id="355" r:id="rId10"/>
    <p:sldId id="269" r:id="rId11"/>
    <p:sldId id="418" r:id="rId12"/>
    <p:sldId id="419" r:id="rId13"/>
    <p:sldId id="260" r:id="rId14"/>
    <p:sldId id="468" r:id="rId15"/>
    <p:sldId id="261" r:id="rId16"/>
    <p:sldId id="273" r:id="rId17"/>
    <p:sldId id="350" r:id="rId18"/>
    <p:sldId id="431" r:id="rId19"/>
    <p:sldId id="351" r:id="rId20"/>
    <p:sldId id="352" r:id="rId21"/>
    <p:sldId id="353" r:id="rId22"/>
    <p:sldId id="354" r:id="rId23"/>
    <p:sldId id="542" r:id="rId24"/>
    <p:sldId id="386" r:id="rId25"/>
    <p:sldId id="546" r:id="rId26"/>
    <p:sldId id="432" r:id="rId27"/>
    <p:sldId id="462" r:id="rId28"/>
    <p:sldId id="434" r:id="rId29"/>
    <p:sldId id="435" r:id="rId30"/>
    <p:sldId id="464" r:id="rId31"/>
    <p:sldId id="465" r:id="rId32"/>
    <p:sldId id="438" r:id="rId33"/>
    <p:sldId id="469" r:id="rId34"/>
    <p:sldId id="466" r:id="rId35"/>
    <p:sldId id="569" r:id="rId36"/>
    <p:sldId id="421" r:id="rId37"/>
    <p:sldId id="555" r:id="rId38"/>
    <p:sldId id="348" r:id="rId39"/>
    <p:sldId id="560" r:id="rId40"/>
    <p:sldId id="565" r:id="rId41"/>
    <p:sldId id="566" r:id="rId42"/>
    <p:sldId id="568" r:id="rId43"/>
    <p:sldId id="567" r:id="rId44"/>
    <p:sldId id="559" r:id="rId45"/>
    <p:sldId id="44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60"/>
  </p:normalViewPr>
  <p:slideViewPr>
    <p:cSldViewPr>
      <p:cViewPr varScale="1">
        <p:scale>
          <a:sx n="103" d="100"/>
          <a:sy n="103" d="100"/>
        </p:scale>
        <p:origin x="2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98DD3-7ED5-4742-ADEB-605477534279}" type="datetimeFigureOut">
              <a:rPr lang="en-US" smtClean="0"/>
              <a:t>7/30/2015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06F01-4017-4206-98B0-51AC6FAFE4B9}" type="slidenum">
              <a:rPr lang="en-US" smtClean="0"/>
              <a:t>‹#›</a:t>
            </a:fld>
            <a:endParaRPr lang="en-US" dirty="0"/>
          </a:p>
        </p:txBody>
      </p:sp>
    </p:spTree>
    <p:extLst>
      <p:ext uri="{BB962C8B-B14F-4D97-AF65-F5344CB8AC3E}">
        <p14:creationId xmlns:p14="http://schemas.microsoft.com/office/powerpoint/2010/main" val="104129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the choices and decide which one best describes your knowledge level.  Close your eyes and on the count of three, raise your hand and hold up the number of fingers that best represents your familiarity with the NGSS.</a:t>
            </a:r>
            <a:endParaRPr lang="en-US" dirty="0"/>
          </a:p>
        </p:txBody>
      </p:sp>
      <p:sp>
        <p:nvSpPr>
          <p:cNvPr id="4" name="Slide Number Placeholder 3"/>
          <p:cNvSpPr>
            <a:spLocks noGrp="1"/>
          </p:cNvSpPr>
          <p:nvPr>
            <p:ph type="sldNum" sz="quarter" idx="10"/>
          </p:nvPr>
        </p:nvSpPr>
        <p:spPr/>
        <p:txBody>
          <a:bodyPr/>
          <a:lstStyle/>
          <a:p>
            <a:fld id="{6778E699-070C-974B-BC84-80EF34B4FF2F}" type="slidenum">
              <a:rPr lang="en-US" smtClean="0"/>
              <a:pPr/>
              <a:t>3</a:t>
            </a:fld>
            <a:endParaRPr lang="en-US" dirty="0"/>
          </a:p>
        </p:txBody>
      </p:sp>
    </p:spTree>
    <p:extLst>
      <p:ext uri="{BB962C8B-B14F-4D97-AF65-F5344CB8AC3E}">
        <p14:creationId xmlns:p14="http://schemas.microsoft.com/office/powerpoint/2010/main" val="51057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03554-E205-0244-81EC-041633E480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70712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dirty="0"/>
              <a:t>Heidi</a:t>
            </a:r>
            <a:r>
              <a:rPr lang="ja-JP" altLang="en-US" sz="1100" dirty="0"/>
              <a:t>’</a:t>
            </a:r>
            <a:r>
              <a:rPr lang="en-US" altLang="ja-JP" sz="1100" dirty="0"/>
              <a:t>s slide</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The crosscutting concepts have application across all domains of science. As such, they provide one way of linking across the domains in Dimension 3. These crosscutting concepts are not unique to this report. They echo many of the unifying concepts and processes in the </a:t>
            </a:r>
            <a:r>
              <a:rPr lang="en-US" altLang="en-US" sz="1100" i="1" dirty="0"/>
              <a:t>National Science Education Standards </a:t>
            </a:r>
            <a:r>
              <a:rPr lang="en-US" altLang="en-US" sz="1100" dirty="0"/>
              <a:t>[7], the common themes in the </a:t>
            </a:r>
            <a:r>
              <a:rPr lang="en-US" altLang="en-US" sz="1100" i="1" dirty="0"/>
              <a:t>Benchmarks for Science Literacy </a:t>
            </a:r>
            <a:r>
              <a:rPr lang="en-US" altLang="en-US" sz="1100" dirty="0"/>
              <a:t>[6], and the unifying concepts in the </a:t>
            </a:r>
            <a:r>
              <a:rPr lang="en-US" altLang="en-US" sz="1100" i="1" dirty="0"/>
              <a:t>Science College Board Standards for College Success </a:t>
            </a:r>
            <a:r>
              <a:rPr lang="en-US" altLang="en-US" sz="1100" dirty="0"/>
              <a:t>[9] (Framework, p. 2-5).</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These crosscutting concepts were selected for their value across the sciences and in engineering. These concepts help provide</a:t>
            </a:r>
          </a:p>
          <a:p>
            <a:pPr eaLnBrk="1" hangingPunct="1">
              <a:lnSpc>
                <a:spcPct val="90000"/>
              </a:lnSpc>
              <a:spcBef>
                <a:spcPct val="0"/>
              </a:spcBef>
            </a:pPr>
            <a:r>
              <a:rPr lang="en-US" altLang="en-US" sz="1100" dirty="0"/>
              <a:t>students with an organizational framework for connecting knowledge from the various disciplines into a coherent and scientifically based view of the world (Framework, p. 4-1).</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i="1" dirty="0"/>
              <a:t>1. Patterns. </a:t>
            </a:r>
            <a:r>
              <a:rPr lang="en-US" altLang="en-US" sz="1100" dirty="0"/>
              <a:t>Observed patterns of forms and events guide organization and classification, and they prompt questions about relationships and the factors that influence them.</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2. </a:t>
            </a:r>
            <a:r>
              <a:rPr lang="en-US" altLang="en-US" sz="1100" i="1" dirty="0"/>
              <a:t>Cause and effect: Mechanism and explanation</a:t>
            </a:r>
            <a:r>
              <a:rPr lang="en-US" altLang="en-US" sz="1100" dirty="0"/>
              <a:t>. Events have causes, sometimes simple, sometimes multifaceted. A major activity of science is investigating and explaining causal relationships and the mechanisms by which they are mediated. Such mechanisms can then be tested across given contexts and used to predict and explain events in newcontexts.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3. </a:t>
            </a:r>
            <a:r>
              <a:rPr lang="en-US" altLang="en-US" sz="1100" i="1" dirty="0"/>
              <a:t>Scale, proportion, and quantity. </a:t>
            </a:r>
            <a:r>
              <a:rPr lang="en-US" altLang="en-US" sz="1100" dirty="0"/>
              <a:t>In considering phenomena, it is critical to recognize what is relevant at different measures of size, time, and energy and to recognize how changes in scale, proportion, or quantity affect a system</a:t>
            </a:r>
            <a:r>
              <a:rPr lang="ja-JP" altLang="en-US" sz="1100" dirty="0"/>
              <a:t>’</a:t>
            </a:r>
            <a:r>
              <a:rPr lang="en-US" altLang="ja-JP" sz="1100" dirty="0"/>
              <a:t>s structure or performance.</a:t>
            </a:r>
          </a:p>
          <a:p>
            <a:pPr eaLnBrk="1" hangingPunct="1">
              <a:lnSpc>
                <a:spcPct val="90000"/>
              </a:lnSpc>
              <a:spcBef>
                <a:spcPct val="0"/>
              </a:spcBef>
            </a:pPr>
            <a:r>
              <a:rPr lang="en-US" altLang="en-US" sz="1100" dirty="0"/>
              <a:t>(Framework, p. 4-1)</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4. </a:t>
            </a:r>
            <a:r>
              <a:rPr lang="en-US" altLang="en-US" sz="1100" i="1" dirty="0"/>
              <a:t>Systems and system models. </a:t>
            </a:r>
            <a:r>
              <a:rPr lang="en-US" altLang="en-US" sz="1100" dirty="0"/>
              <a:t>Defining the system under study—specifying its boundaries and making explicit a model of that system—provides tools for understanding and testing ideas that are applicable throughout science and engineerin</a:t>
            </a:r>
            <a:r>
              <a:rPr lang="en-US" altLang="en-US" sz="1100" b="1" dirty="0"/>
              <a:t>g</a:t>
            </a:r>
            <a:r>
              <a:rPr lang="en-US" altLang="en-US" sz="1100" dirty="0"/>
              <a:t>.</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5. </a:t>
            </a:r>
            <a:r>
              <a:rPr lang="en-US" altLang="en-US" sz="1100" i="1" dirty="0"/>
              <a:t>Energy and matter: Flows, cycles, and conservation. </a:t>
            </a:r>
            <a:r>
              <a:rPr lang="en-US" altLang="en-US" sz="1100" dirty="0"/>
              <a:t>Tracking fluxes of energy and matter into, out of, and within systems helps one understand the systems</a:t>
            </a:r>
            <a:r>
              <a:rPr lang="ja-JP" altLang="en-US" sz="1100" dirty="0"/>
              <a:t>’</a:t>
            </a:r>
            <a:r>
              <a:rPr lang="en-US" altLang="ja-JP" sz="1100" dirty="0"/>
              <a:t> possibilities and limitations.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6. </a:t>
            </a:r>
            <a:r>
              <a:rPr lang="en-US" altLang="en-US" sz="1100" i="1" dirty="0"/>
              <a:t>Structure and function. </a:t>
            </a:r>
            <a:r>
              <a:rPr lang="en-US" altLang="en-US" sz="1100" dirty="0"/>
              <a:t>The way in which an object or living thing is shaped and its substructure determine many of its properties and functions.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7. </a:t>
            </a:r>
            <a:r>
              <a:rPr lang="en-US" altLang="en-US" sz="1100" i="1" dirty="0"/>
              <a:t>Stability and change. </a:t>
            </a:r>
            <a:r>
              <a:rPr lang="en-US" altLang="en-US" sz="1100" dirty="0"/>
              <a:t>For natural and built systems alike, conditions of stability and determinants of rates of change or evolution of the system are critical elements of study.</a:t>
            </a:r>
          </a:p>
          <a:p>
            <a:pPr eaLnBrk="1" hangingPunct="1">
              <a:lnSpc>
                <a:spcPct val="90000"/>
              </a:lnSpc>
              <a:spcBef>
                <a:spcPct val="0"/>
              </a:spcBef>
            </a:pPr>
            <a:r>
              <a:rPr lang="en-US" altLang="en-US" sz="1100" dirty="0"/>
              <a:t>(Framework, p. 4-2)</a:t>
            </a:r>
          </a:p>
          <a:p>
            <a:pPr eaLnBrk="1" hangingPunct="1">
              <a:lnSpc>
                <a:spcPct val="90000"/>
              </a:lnSpc>
              <a:spcBef>
                <a:spcPct val="0"/>
              </a:spcBef>
            </a:pPr>
            <a:endParaRPr lang="en-US" altLang="en-US" sz="1100"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BCCF3E1-6766-4EAE-BAA7-6E3C27D6E8F1}" type="slidenum">
              <a:rPr lang="en-US" altLang="en-US" sz="1200">
                <a:latin typeface="Calibri" pitchFamily="34" charset="0"/>
              </a:rPr>
              <a:pPr eaLnBrk="1" hangingPunct="1"/>
              <a:t>39</a:t>
            </a:fld>
            <a:endParaRPr lang="en-US" altLang="en-US" sz="1200" dirty="0">
              <a:latin typeface="Calibri" pitchFamily="34" charset="0"/>
            </a:endParaRPr>
          </a:p>
        </p:txBody>
      </p:sp>
    </p:spTree>
    <p:extLst>
      <p:ext uri="{BB962C8B-B14F-4D97-AF65-F5344CB8AC3E}">
        <p14:creationId xmlns:p14="http://schemas.microsoft.com/office/powerpoint/2010/main" val="36305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dirty="0">
                <a:latin typeface="Calibri" charset="0"/>
              </a:rPr>
              <a:t>Dimension 1 [Scientific and Engineering Practices] describes (a) the major practices that scientists employ as they investigate and build models and theories about the world and (b) a key set of engineering practices that engineers use as they design and build systems. </a:t>
            </a:r>
            <a:r>
              <a:rPr lang="en-US" sz="1100" b="1" dirty="0">
                <a:latin typeface="Calibri" charset="0"/>
              </a:rPr>
              <a:t>We use the term </a:t>
            </a:r>
            <a:r>
              <a:rPr lang="ja-JP" altLang="en-US" sz="1100" b="1" dirty="0">
                <a:latin typeface="Calibri" charset="0"/>
              </a:rPr>
              <a:t>“</a:t>
            </a:r>
            <a:r>
              <a:rPr lang="en-US" altLang="ja-JP" sz="1100" b="1" dirty="0">
                <a:latin typeface="Calibri" charset="0"/>
              </a:rPr>
              <a:t>practices</a:t>
            </a:r>
            <a:r>
              <a:rPr lang="ja-JP" altLang="en-US" sz="1100" b="1" dirty="0">
                <a:latin typeface="Calibri" charset="0"/>
              </a:rPr>
              <a:t>”</a:t>
            </a:r>
            <a:r>
              <a:rPr lang="en-US" altLang="ja-JP" sz="1100" b="1" dirty="0">
                <a:latin typeface="Calibri" charset="0"/>
              </a:rPr>
              <a:t> instead of a term such as </a:t>
            </a:r>
            <a:r>
              <a:rPr lang="ja-JP" altLang="en-US" sz="1100" b="1" dirty="0">
                <a:latin typeface="Calibri" charset="0"/>
              </a:rPr>
              <a:t>“</a:t>
            </a:r>
            <a:r>
              <a:rPr lang="en-US" altLang="ja-JP" sz="1100" b="1" dirty="0">
                <a:latin typeface="Calibri" charset="0"/>
              </a:rPr>
              <a:t>skills</a:t>
            </a:r>
            <a:r>
              <a:rPr lang="ja-JP" altLang="en-US" sz="1100" b="1" dirty="0">
                <a:latin typeface="Calibri" charset="0"/>
              </a:rPr>
              <a:t>”</a:t>
            </a:r>
            <a:r>
              <a:rPr lang="en-US" altLang="ja-JP" sz="1100" b="1" dirty="0">
                <a:latin typeface="Calibri" charset="0"/>
              </a:rPr>
              <a:t> to emphasize that engaging in scientific investigation requires not only skill but also knowledge that is specific to each practice</a:t>
            </a:r>
            <a:r>
              <a:rPr lang="en-US" altLang="ja-JP" sz="1100" dirty="0">
                <a:latin typeface="Calibri" charset="0"/>
              </a:rPr>
              <a:t> (Framework, p. 2-5).</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Science is not just a body of knowledge that reflects current understanding of the world; it is also a set of practices used to establish, extend, and refine that knowledge. Both elements—knowledge and practice—are essential (Framework, p. 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Similarly, engineering involves both knowledge and a set of practices. The major goal of engineering is to solve problems that arise from a specific human need or desire. To do this, engineers rely on their knowledge of science and mathematics as well as their understanding of the engineering design process (Framework, p. 2-3).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The practices include. . . </a:t>
            </a:r>
          </a:p>
          <a:p>
            <a:pPr eaLnBrk="1" hangingPunct="1">
              <a:lnSpc>
                <a:spcPct val="90000"/>
              </a:lnSpc>
              <a:spcBef>
                <a:spcPct val="0"/>
              </a:spcBef>
            </a:pPr>
            <a:r>
              <a:rPr lang="en-US" sz="1100" dirty="0">
                <a:latin typeface="Calibri" charset="0"/>
              </a:rPr>
              <a:t>Asking questions is essential to developing scientific habits of mind. Even for individuals who do not become scientist or engineers, the ability to ask well-defined questions is an important component of science literacy, helping to make them critical consumers of scientific knowledge.</a:t>
            </a:r>
          </a:p>
          <a:p>
            <a:pPr eaLnBrk="1" hangingPunct="1">
              <a:lnSpc>
                <a:spcPct val="90000"/>
              </a:lnSpc>
              <a:spcBef>
                <a:spcPct val="0"/>
              </a:spcBef>
            </a:pPr>
            <a:endParaRPr lang="en-US" sz="1100" dirty="0">
              <a:latin typeface="TimesNewRomanPSMT" charset="0"/>
            </a:endParaRPr>
          </a:p>
          <a:p>
            <a:pPr eaLnBrk="1" hangingPunct="1">
              <a:lnSpc>
                <a:spcPct val="90000"/>
              </a:lnSpc>
              <a:spcBef>
                <a:spcPct val="0"/>
              </a:spcBef>
            </a:pPr>
            <a:r>
              <a:rPr lang="en-US" sz="1100" dirty="0">
                <a:latin typeface="TimesNewRomanPSMT" charset="0"/>
              </a:rPr>
              <a:t>Questions are the engine that drive science and engineering. Science asks:</a:t>
            </a:r>
          </a:p>
          <a:p>
            <a:pPr eaLnBrk="1" hangingPunct="1">
              <a:lnSpc>
                <a:spcPct val="90000"/>
              </a:lnSpc>
              <a:spcBef>
                <a:spcPct val="0"/>
              </a:spcBef>
              <a:buFontTx/>
              <a:buChar char="•"/>
            </a:pPr>
            <a:r>
              <a:rPr lang="en-US" sz="1100" dirty="0">
                <a:latin typeface="TimesNewRomanPSMT" charset="0"/>
              </a:rPr>
              <a:t>What exists and what happens?</a:t>
            </a:r>
          </a:p>
          <a:p>
            <a:pPr eaLnBrk="1" hangingPunct="1">
              <a:lnSpc>
                <a:spcPct val="90000"/>
              </a:lnSpc>
              <a:spcBef>
                <a:spcPct val="0"/>
              </a:spcBef>
              <a:buFontTx/>
              <a:buChar char="•"/>
            </a:pPr>
            <a:r>
              <a:rPr lang="en-US" sz="1100" dirty="0">
                <a:latin typeface="TimesNewRomanPSMT" charset="0"/>
              </a:rPr>
              <a:t>Why does it happen?</a:t>
            </a:r>
          </a:p>
          <a:p>
            <a:pPr eaLnBrk="1" hangingPunct="1">
              <a:lnSpc>
                <a:spcPct val="90000"/>
              </a:lnSpc>
              <a:spcBef>
                <a:spcPct val="0"/>
              </a:spcBef>
              <a:buFontTx/>
              <a:buChar char="•"/>
            </a:pPr>
            <a:r>
              <a:rPr lang="en-US" sz="1100" dirty="0">
                <a:latin typeface="TimesNewRomanPSMT" charset="0"/>
              </a:rPr>
              <a:t>How does one know? </a:t>
            </a:r>
          </a:p>
          <a:p>
            <a:pPr eaLnBrk="1" hangingPunct="1">
              <a:lnSpc>
                <a:spcPct val="90000"/>
              </a:lnSpc>
              <a:spcBef>
                <a:spcPct val="0"/>
              </a:spcBef>
            </a:pPr>
            <a:r>
              <a:rPr lang="en-US" sz="1100" dirty="0">
                <a:latin typeface="TimesNewRomanPSMT" charset="0"/>
              </a:rPr>
              <a:t>(Framework, 3-6)</a:t>
            </a:r>
          </a:p>
          <a:p>
            <a:pPr eaLnBrk="1" hangingPunct="1">
              <a:lnSpc>
                <a:spcPct val="90000"/>
              </a:lnSpc>
              <a:spcBef>
                <a:spcPct val="0"/>
              </a:spcBef>
            </a:pPr>
            <a:r>
              <a:rPr lang="en-US" sz="1100" dirty="0">
                <a:latin typeface="TimesNewRomanPSMT" charset="0"/>
              </a:rPr>
              <a:t>Engineering asks:</a:t>
            </a:r>
          </a:p>
          <a:p>
            <a:pPr eaLnBrk="1" hangingPunct="1">
              <a:lnSpc>
                <a:spcPct val="90000"/>
              </a:lnSpc>
              <a:spcBef>
                <a:spcPct val="0"/>
              </a:spcBef>
              <a:buFontTx/>
              <a:buChar char="•"/>
            </a:pPr>
            <a:r>
              <a:rPr lang="en-US" sz="1100" dirty="0">
                <a:latin typeface="TimesNewRomanPSMT" charset="0"/>
              </a:rPr>
              <a:t>What can be done to address a particular human need or want?</a:t>
            </a:r>
          </a:p>
          <a:p>
            <a:pPr eaLnBrk="1" hangingPunct="1">
              <a:lnSpc>
                <a:spcPct val="90000"/>
              </a:lnSpc>
              <a:spcBef>
                <a:spcPct val="0"/>
              </a:spcBef>
              <a:buFontTx/>
              <a:buChar char="•"/>
            </a:pPr>
            <a:r>
              <a:rPr lang="en-US" sz="1100" dirty="0">
                <a:latin typeface="TimesNewRomanPSMT" charset="0"/>
              </a:rPr>
              <a:t>How can the need be better specified?</a:t>
            </a:r>
          </a:p>
          <a:p>
            <a:pPr eaLnBrk="1" hangingPunct="1">
              <a:lnSpc>
                <a:spcPct val="90000"/>
              </a:lnSpc>
              <a:spcBef>
                <a:spcPct val="0"/>
              </a:spcBef>
              <a:buFontTx/>
              <a:buChar char="•"/>
            </a:pPr>
            <a:r>
              <a:rPr lang="en-US" sz="1100" dirty="0">
                <a:latin typeface="TimesNewRomanPSMT" charset="0"/>
              </a:rPr>
              <a:t>What tools and technologies are available, or could be developed, for addressing this need?</a:t>
            </a:r>
          </a:p>
          <a:p>
            <a:pPr eaLnBrk="1" hangingPunct="1">
              <a:lnSpc>
                <a:spcPct val="90000"/>
              </a:lnSpc>
              <a:spcBef>
                <a:spcPct val="0"/>
              </a:spcBef>
              <a:buFontTx/>
              <a:buChar char="•"/>
            </a:pPr>
            <a:r>
              <a:rPr lang="en-US" sz="1100" dirty="0">
                <a:latin typeface="Calibri" charset="0"/>
              </a:rPr>
              <a:t>How does one communicate phenomena, evidence, explanations, and design solutions?</a:t>
            </a:r>
          </a:p>
          <a:p>
            <a:pPr eaLnBrk="1" hangingPunct="1">
              <a:lnSpc>
                <a:spcPct val="90000"/>
              </a:lnSpc>
              <a:spcBef>
                <a:spcPct val="0"/>
              </a:spcBef>
            </a:pPr>
            <a:r>
              <a:rPr lang="en-US" sz="1100" dirty="0">
                <a:latin typeface="Calibri" charset="0"/>
              </a:rPr>
              <a:t>(Framework, p. 3-6)</a:t>
            </a:r>
            <a:endParaRPr lang="en-US" sz="1100" dirty="0">
              <a:latin typeface="TimesNewRomanPSMT" charset="0"/>
            </a:endParaRP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solidFill>
                  <a:srgbClr val="000000"/>
                </a:solidFill>
                <a:latin typeface="TimesNewRomanPSMT" charset="0"/>
              </a:rPr>
              <a:t>Scientists and engineers investigate and observe the world with essentially two goals: (1) to systematically describe the world and (2) to develop and test theories and explanations of how the world works. In the first, careful observation and description often lead to identification of features that need to be explained or questions that need to be explored.</a:t>
            </a:r>
          </a:p>
          <a:p>
            <a:pPr eaLnBrk="1" hangingPunct="1">
              <a:lnSpc>
                <a:spcPct val="90000"/>
              </a:lnSpc>
              <a:spcBef>
                <a:spcPct val="0"/>
              </a:spcBef>
            </a:pPr>
            <a:endParaRPr lang="en-US" sz="1100" dirty="0">
              <a:solidFill>
                <a:srgbClr val="000000"/>
              </a:solidFill>
              <a:latin typeface="TimesNewRomanPSMT" charset="0"/>
            </a:endParaRPr>
          </a:p>
          <a:p>
            <a:pPr eaLnBrk="1" hangingPunct="1">
              <a:lnSpc>
                <a:spcPct val="90000"/>
              </a:lnSpc>
              <a:spcBef>
                <a:spcPct val="0"/>
              </a:spcBef>
            </a:pPr>
            <a:r>
              <a:rPr lang="en-US" sz="1100" dirty="0">
                <a:solidFill>
                  <a:srgbClr val="000000"/>
                </a:solidFill>
                <a:latin typeface="TimesNewRomanPSMT" charset="0"/>
              </a:rPr>
              <a:t>The second goal requires investigations to test explanatory models of the world and their predictions and whether the inferences suggested by these models are supported by data.</a:t>
            </a:r>
            <a:endParaRPr lang="en-US" sz="700" dirty="0">
              <a:solidFill>
                <a:srgbClr val="000000"/>
              </a:solidFill>
              <a:latin typeface="Arial" charset="0"/>
            </a:endParaRPr>
          </a:p>
          <a:p>
            <a:pPr eaLnBrk="1" hangingPunct="1">
              <a:lnSpc>
                <a:spcPct val="90000"/>
              </a:lnSpc>
              <a:spcBef>
                <a:spcPct val="0"/>
              </a:spcBef>
            </a:pPr>
            <a:endParaRPr lang="en-US" sz="1100" dirty="0">
              <a:solidFill>
                <a:srgbClr val="000000"/>
              </a:solidFill>
              <a:latin typeface="TimesNewRomanPSMT" charset="0"/>
            </a:endParaRPr>
          </a:p>
          <a:p>
            <a:pPr eaLnBrk="1" hangingPunct="1">
              <a:lnSpc>
                <a:spcPct val="90000"/>
              </a:lnSpc>
              <a:spcBef>
                <a:spcPct val="0"/>
              </a:spcBef>
            </a:pPr>
            <a:r>
              <a:rPr lang="en-US" sz="1100" dirty="0">
                <a:solidFill>
                  <a:srgbClr val="000000"/>
                </a:solidFill>
                <a:latin typeface="TimesNewRomanPSMT" charset="0"/>
              </a:rPr>
              <a:t>Planning and designing such investigations require the ability to design experimental or observational inquiries that are appropriate to answering the question being asked or testing a hypothesis that has been formed. This process begins by identifying the relevant variables and considering how they may be observed, measured, and controlled (constrained by the experimental design to take particular values). (Framework, 3-9 &amp;10) </a:t>
            </a:r>
            <a:endParaRPr lang="en-US" sz="1100" dirty="0">
              <a:latin typeface="Calibri" charset="0"/>
            </a:endParaRPr>
          </a:p>
          <a:p>
            <a:pPr eaLnBrk="1" hangingPunct="1">
              <a:lnSpc>
                <a:spcPct val="90000"/>
              </a:lnSpc>
              <a:spcBef>
                <a:spcPct val="0"/>
              </a:spcBef>
            </a:pPr>
            <a:r>
              <a:rPr lang="en-US" sz="1100" dirty="0">
                <a:latin typeface="TimesNewRomanPSMT" charset="0"/>
              </a:rPr>
              <a:t>Once collected, data must be presented in a form that can reveal any patterns and relationships and that allows results to be communicated to others. Because raw data as such have little meaning, a major practice of scientists is to organize and interpret the data through tabulating, graphing, or statistical analysis. Such analysis can bring out the meaning of the data—and their relevance—so that they may be used as evidence (Framework, p. 3-11).</a:t>
            </a:r>
            <a:endParaRPr lang="en-US" sz="1100" dirty="0">
              <a:latin typeface="Calibri" charset="0"/>
            </a:endParaRPr>
          </a:p>
          <a:p>
            <a:pPr eaLnBrk="1" hangingPunct="1">
              <a:lnSpc>
                <a:spcPct val="90000"/>
              </a:lnSpc>
              <a:spcBef>
                <a:spcPct val="0"/>
              </a:spcBef>
            </a:pPr>
            <a:r>
              <a:rPr lang="en-US" sz="1100" dirty="0">
                <a:latin typeface="Calibri" charset="0"/>
              </a:rPr>
              <a:t>Mathematics and computational tools are central to science and engineering.</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Mathematics enables the numerical representation of variables, the symbolic representation of relationships between physical entities, and the prediction of outcomes. Mathematics provides powerful models for describing and predicting such phenomena as atomic structure, gravitational</a:t>
            </a:r>
          </a:p>
          <a:p>
            <a:pPr eaLnBrk="1" hangingPunct="1">
              <a:lnSpc>
                <a:spcPct val="90000"/>
              </a:lnSpc>
              <a:spcBef>
                <a:spcPct val="0"/>
              </a:spcBef>
            </a:pPr>
            <a:r>
              <a:rPr lang="en-US" sz="1100" dirty="0">
                <a:latin typeface="Calibri" charset="0"/>
              </a:rPr>
              <a:t>forces, and quantum mechanics.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Mathematics enables ideas to be expressed in a precise form and enables the identification of new ideas about the physical world.</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there are differences in how mathematics and computational thinking are applied in science and in engineering, mathematics often brings these two fields together by enabling engineers to apply the mathematical form of scientific theories and by enabling scientists to use powerful information technologies designed by engineers. </a:t>
            </a:r>
          </a:p>
          <a:p>
            <a:pPr eaLnBrk="1" hangingPunct="1">
              <a:lnSpc>
                <a:spcPct val="90000"/>
              </a:lnSpc>
              <a:spcBef>
                <a:spcPct val="0"/>
              </a:spcBef>
            </a:pPr>
            <a:r>
              <a:rPr lang="en-US" sz="1100" dirty="0">
                <a:latin typeface="Calibri" charset="0"/>
              </a:rPr>
              <a:t>(Framework, p. 3-13)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TimesNewRomanPSMT" charset="0"/>
              </a:rPr>
              <a:t>Engaging students with standard scientific explanations of the world—helping them to gain an understanding of the major ideas that science has developed—is a central aspect of science education. Asking students to demonstrate their own understanding of the implications of a scientific idea by developing their own explanations of phenomena, whether based on observations they have made or models they have developed, engages them in an essential part of the process by which conceptual change can occur (Framework, p. 3-15).</a:t>
            </a:r>
          </a:p>
          <a:p>
            <a:pPr eaLnBrk="1" hangingPunct="1">
              <a:lnSpc>
                <a:spcPct val="90000"/>
              </a:lnSpc>
              <a:spcBef>
                <a:spcPct val="0"/>
              </a:spcBef>
            </a:pPr>
            <a:r>
              <a:rPr lang="en-US" sz="1100" dirty="0">
                <a:solidFill>
                  <a:srgbClr val="000000"/>
                </a:solidFill>
                <a:latin typeface="Calibri" charset="0"/>
              </a:rPr>
              <a:t>In engineering, the goal is a design rather than an explanation. The process of developing a design is iterative and systematic, as is the process of developing an explanation or theory in science (Framework, p. 3-15 &amp; 16). </a:t>
            </a:r>
            <a:endParaRPr lang="en-US" sz="1100" dirty="0">
              <a:latin typeface="Calibri" charset="0"/>
            </a:endParaRPr>
          </a:p>
          <a:p>
            <a:pPr eaLnBrk="1" hangingPunct="1">
              <a:lnSpc>
                <a:spcPct val="90000"/>
              </a:lnSpc>
              <a:spcBef>
                <a:spcPct val="0"/>
              </a:spcBef>
            </a:pPr>
            <a:r>
              <a:rPr lang="en-US" sz="1100" dirty="0">
                <a:solidFill>
                  <a:srgbClr val="000000"/>
                </a:solidFill>
                <a:latin typeface="Calibri" charset="0"/>
              </a:rPr>
              <a:t>Engineers</a:t>
            </a:r>
            <a:r>
              <a:rPr lang="ja-JP" altLang="en-US" sz="1100" dirty="0">
                <a:solidFill>
                  <a:srgbClr val="000000"/>
                </a:solidFill>
                <a:latin typeface="Calibri" charset="0"/>
              </a:rPr>
              <a:t>’</a:t>
            </a:r>
            <a:r>
              <a:rPr lang="en-US" altLang="ja-JP" sz="1100" dirty="0">
                <a:solidFill>
                  <a:srgbClr val="000000"/>
                </a:solidFill>
                <a:latin typeface="Calibri" charset="0"/>
              </a:rPr>
              <a:t> activities, however, have elements that are distinct from those of scientists. These elements include specifying constraints and criteria for desired qualities of the solution, developing a design plan, producing and testing models or prototypes, selecting among alternative design features to optimize the achievement of design criteria, and refining design ideas based on the performance of a prototype or simulation (Framework, p. 3-15 &amp; 16).</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science, the production of knowledge is dependent on a process of reasoning that requires a scientist to make a justified claim about the world. In response, other scientists attempt to identify the claim</a:t>
            </a:r>
            <a:r>
              <a:rPr lang="ja-JP" altLang="en-US" sz="1100" dirty="0">
                <a:latin typeface="Calibri" charset="0"/>
              </a:rPr>
              <a:t>’</a:t>
            </a:r>
            <a:r>
              <a:rPr lang="en-US" altLang="ja-JP" sz="1100" dirty="0">
                <a:latin typeface="Calibri" charset="0"/>
              </a:rPr>
              <a:t>s weaknesses and limitations. Their arguments can be based on deductions from premises, on inductive generalizations of existing patterns, or on inferences about the best possible explanation. Argumentation is also needed to resolve questions involving, for example, the best experimental design, the most appropriate techniques of data analysis, or the best interpretation of a given data set (Framework, p. 3-17).</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engineering, reasoning and argument are essential to finding the best possible solution to a problem. At an early design stage, competing ideas must be compared (and possibly combined) to achieve an initial design, and the choices are made through argumentation about the merits of the various ideas pertinent to the design goals. At a later stage in the design process, engineers test their potential solution, collect data, and modify their design in an iterative manner. The results of such efforts are often presented as evidence to argue about the strengths and weaknesses of a particular design (Framework, p. 3-18).</a:t>
            </a:r>
          </a:p>
          <a:p>
            <a:pPr eaLnBrk="1" hangingPunct="1">
              <a:lnSpc>
                <a:spcPct val="90000"/>
              </a:lnSpc>
              <a:spcBef>
                <a:spcPct val="0"/>
              </a:spcBef>
            </a:pPr>
            <a:r>
              <a:rPr lang="en-US" sz="1100" dirty="0">
                <a:latin typeface="Calibri" charset="0"/>
              </a:rPr>
              <a:t>From the very start of their science education, students should be asked to engage in the communication of science, especially regarding the investigations they are conducting and the observations they are making. Careful description of observations and clear statement of ideas, with the ability to both refine a statement in response to questions and to ask questions of others to achieve clarification of what is being said begin at the earliest grades.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Beginning in upper elementary and middle school, the ability to interpret written materials becomes more important.</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Early work on reading science texts should also include explicit instruction and practice in interpreting tables, diagrams, and charts and coordinating information conveyed by them with information in written text.</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Not only must students learn technical terms but also more general academic language, such as </a:t>
            </a:r>
            <a:r>
              <a:rPr lang="ja-JP" altLang="en-US" sz="1100" dirty="0">
                <a:latin typeface="Calibri" charset="0"/>
              </a:rPr>
              <a:t>“</a:t>
            </a:r>
            <a:r>
              <a:rPr lang="en-US" altLang="ja-JP" sz="1100" dirty="0">
                <a:latin typeface="Calibri" charset="0"/>
              </a:rPr>
              <a:t>analyze</a:t>
            </a:r>
            <a:r>
              <a:rPr lang="ja-JP" altLang="en-US" sz="1100" dirty="0">
                <a:latin typeface="Calibri" charset="0"/>
              </a:rPr>
              <a:t>”</a:t>
            </a:r>
            <a:r>
              <a:rPr lang="en-US" altLang="ja-JP" sz="1100" dirty="0">
                <a:latin typeface="Calibri" charset="0"/>
              </a:rPr>
              <a:t> or </a:t>
            </a:r>
            <a:r>
              <a:rPr lang="ja-JP" altLang="en-US" sz="1100" dirty="0">
                <a:latin typeface="Calibri" charset="0"/>
              </a:rPr>
              <a:t>“</a:t>
            </a:r>
            <a:r>
              <a:rPr lang="en-US" altLang="ja-JP" sz="1100" dirty="0">
                <a:latin typeface="Calibri" charset="0"/>
              </a:rPr>
              <a:t>correlation,</a:t>
            </a:r>
            <a:r>
              <a:rPr lang="ja-JP" altLang="en-US" sz="1100" dirty="0">
                <a:latin typeface="Calibri" charset="0"/>
              </a:rPr>
              <a:t>”</a:t>
            </a:r>
            <a:r>
              <a:rPr lang="en-US" altLang="ja-JP" sz="1100" dirty="0">
                <a:latin typeface="Calibri" charset="0"/>
              </a:rPr>
              <a:t> which are not part of most students</a:t>
            </a:r>
            <a:r>
              <a:rPr lang="ja-JP" altLang="en-US" sz="1100" dirty="0">
                <a:latin typeface="Calibri" charset="0"/>
              </a:rPr>
              <a:t>’</a:t>
            </a:r>
            <a:r>
              <a:rPr lang="en-US" altLang="ja-JP" sz="1100" dirty="0">
                <a:latin typeface="Calibri" charset="0"/>
              </a:rPr>
              <a:t> everyday vocabulary and thus need specific elaboration if they are to make sense of scientific text. It follows that to master the reading of scientific material, students need opportunities to engage with such text and to identify its major features; they cannot be expected simply to apply reading skills learned elsewhere to master this unfamiliar genre effectively.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engineering, students likewise need opportunities to communicate ideas using appropriate combinations of sketches, models, and language. They should also create drawings to test concepts and communicate detailed plans; explain and critique models of various sorts, including scale models and prototypes; and present the results of simulations, not only regarding the planning and development stages but also to make compelling presentations of their ultimate solutions.</a:t>
            </a:r>
          </a:p>
          <a:p>
            <a:pPr eaLnBrk="1" hangingPunct="1">
              <a:lnSpc>
                <a:spcPct val="90000"/>
              </a:lnSpc>
              <a:spcBef>
                <a:spcPct val="0"/>
              </a:spcBef>
            </a:pPr>
            <a:r>
              <a:rPr lang="en-US" sz="1100" dirty="0">
                <a:latin typeface="Calibri" charset="0"/>
              </a:rPr>
              <a:t>(Framework, p. 3-21)</a:t>
            </a:r>
          </a:p>
          <a:p>
            <a:pPr eaLnBrk="1" hangingPunct="1">
              <a:lnSpc>
                <a:spcPct val="90000"/>
              </a:lnSpc>
              <a:spcBef>
                <a:spcPct val="0"/>
              </a:spcBef>
            </a:pPr>
            <a:endParaRPr lang="en-US" sz="1100"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17" indent="-280391" eaLnBrk="0" hangingPunct="0">
              <a:defRPr sz="2400">
                <a:solidFill>
                  <a:schemeClr val="tx1"/>
                </a:solidFill>
                <a:latin typeface="Arial" charset="0"/>
                <a:ea typeface="ＭＳ Ｐゴシック" charset="0"/>
              </a:defRPr>
            </a:lvl2pPr>
            <a:lvl3pPr marL="1121564" indent="-224312" eaLnBrk="0" hangingPunct="0">
              <a:defRPr sz="2400">
                <a:solidFill>
                  <a:schemeClr val="tx1"/>
                </a:solidFill>
                <a:latin typeface="Arial" charset="0"/>
                <a:ea typeface="ＭＳ Ｐゴシック" charset="0"/>
              </a:defRPr>
            </a:lvl3pPr>
            <a:lvl4pPr marL="1570189" indent="-224312" eaLnBrk="0" hangingPunct="0">
              <a:defRPr sz="2400">
                <a:solidFill>
                  <a:schemeClr val="tx1"/>
                </a:solidFill>
                <a:latin typeface="Arial" charset="0"/>
                <a:ea typeface="ＭＳ Ｐゴシック" charset="0"/>
              </a:defRPr>
            </a:lvl4pPr>
            <a:lvl5pPr marL="2018816" indent="-224312" eaLnBrk="0" hangingPunct="0">
              <a:defRPr sz="2400">
                <a:solidFill>
                  <a:schemeClr val="tx1"/>
                </a:solidFill>
                <a:latin typeface="Arial" charset="0"/>
                <a:ea typeface="ＭＳ Ｐゴシック" charset="0"/>
              </a:defRPr>
            </a:lvl5pPr>
            <a:lvl6pPr marL="2467441" indent="-224312" eaLnBrk="0" fontAlgn="base" hangingPunct="0">
              <a:spcBef>
                <a:spcPct val="0"/>
              </a:spcBef>
              <a:spcAft>
                <a:spcPct val="0"/>
              </a:spcAft>
              <a:defRPr sz="2400">
                <a:solidFill>
                  <a:schemeClr val="tx1"/>
                </a:solidFill>
                <a:latin typeface="Arial" charset="0"/>
                <a:ea typeface="ＭＳ Ｐゴシック" charset="0"/>
              </a:defRPr>
            </a:lvl6pPr>
            <a:lvl7pPr marL="2916065" indent="-224312" eaLnBrk="0" fontAlgn="base" hangingPunct="0">
              <a:spcBef>
                <a:spcPct val="0"/>
              </a:spcBef>
              <a:spcAft>
                <a:spcPct val="0"/>
              </a:spcAft>
              <a:defRPr sz="2400">
                <a:solidFill>
                  <a:schemeClr val="tx1"/>
                </a:solidFill>
                <a:latin typeface="Arial" charset="0"/>
                <a:ea typeface="ＭＳ Ｐゴシック" charset="0"/>
              </a:defRPr>
            </a:lvl7pPr>
            <a:lvl8pPr marL="3364692" indent="-224312" eaLnBrk="0" fontAlgn="base" hangingPunct="0">
              <a:spcBef>
                <a:spcPct val="0"/>
              </a:spcBef>
              <a:spcAft>
                <a:spcPct val="0"/>
              </a:spcAft>
              <a:defRPr sz="2400">
                <a:solidFill>
                  <a:schemeClr val="tx1"/>
                </a:solidFill>
                <a:latin typeface="Arial" charset="0"/>
                <a:ea typeface="ＭＳ Ｐゴシック" charset="0"/>
              </a:defRPr>
            </a:lvl8pPr>
            <a:lvl9pPr marL="3813317" indent="-2243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5E9484-1318-0F4B-A75D-A1C0666C5C03}" type="slidenum">
              <a:rPr lang="en-US" sz="1200">
                <a:latin typeface="Calibri" charset="0"/>
              </a:rPr>
              <a:pPr eaLnBrk="1" hangingPunct="1"/>
              <a:t>40</a:t>
            </a:fld>
            <a:endParaRPr lang="en-US" sz="1200" dirty="0">
              <a:latin typeface="Calibri" charset="0"/>
            </a:endParaRPr>
          </a:p>
        </p:txBody>
      </p:sp>
    </p:spTree>
    <p:extLst>
      <p:ext uri="{BB962C8B-B14F-4D97-AF65-F5344CB8AC3E}">
        <p14:creationId xmlns:p14="http://schemas.microsoft.com/office/powerpoint/2010/main" val="55324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1143000" y="685800"/>
            <a:ext cx="4572000" cy="3429000"/>
          </a:xfrm>
        </p:spPr>
      </p:sp>
      <p:sp>
        <p:nvSpPr>
          <p:cNvPr id="87043" name="Rectangle 2"/>
          <p:cNvSpPr>
            <a:spLocks noGrp="1" noChangeArrowheads="1"/>
          </p:cNvSpPr>
          <p:nvPr>
            <p:ph type="body" idx="1"/>
          </p:nvPr>
        </p:nvSpPr>
        <p:spPr>
          <a:noFill/>
          <a:ln w="9525"/>
        </p:spPr>
        <p:txBody>
          <a:bodyPr/>
          <a:lstStyle/>
          <a:p>
            <a:pPr eaLnBrk="1"/>
            <a:endParaRPr lang="en-US" dirty="0" smtClean="0">
              <a:latin typeface="Noteworthy Bold"/>
              <a:ea typeface="Noteworthy Bold"/>
              <a:cs typeface="Noteworthy Bold"/>
            </a:endParaRPr>
          </a:p>
        </p:txBody>
      </p:sp>
    </p:spTree>
    <p:extLst>
      <p:ext uri="{BB962C8B-B14F-4D97-AF65-F5344CB8AC3E}">
        <p14:creationId xmlns:p14="http://schemas.microsoft.com/office/powerpoint/2010/main" val="148503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dirty="0"/>
              <a:t>From Heidi </a:t>
            </a:r>
            <a:r>
              <a:rPr lang="en-US" altLang="en-US" sz="1100" dirty="0" err="1"/>
              <a:t>Schweingruber</a:t>
            </a:r>
            <a:r>
              <a:rPr lang="ja-JP" altLang="en-US" sz="1100" dirty="0"/>
              <a:t>’</a:t>
            </a:r>
            <a:r>
              <a:rPr lang="en-US" altLang="ja-JP" sz="1100" dirty="0"/>
              <a:t>s slides—the notes below are a bit out of date, but this slide is here to help everyone understand where we are in the process and what still needs to come (will help us to ward off questions about assessments—we need some canned responses to questions about what the assessment will look like—similar to CCSS math assessments? Or…)</a:t>
            </a:r>
          </a:p>
          <a:p>
            <a:pPr eaLnBrk="1" hangingPunct="1">
              <a:lnSpc>
                <a:spcPct val="80000"/>
              </a:lnSpc>
              <a:spcBef>
                <a:spcPct val="0"/>
              </a:spcBef>
            </a:pPr>
            <a:r>
              <a:rPr lang="en-US" altLang="en-US" sz="1100" dirty="0"/>
              <a:t>The Carnegie Corporation has taken a leadership role to ensure that the development of common science standards proceeds and is of the highest quality by funding a two-step process: first, the development of this framework by the National Research Council (NRC) and, second, the development of a next generation of science standards based on the framework by Achieve, Inc. (Framework, p. viii).</a:t>
            </a:r>
          </a:p>
          <a:p>
            <a:pPr eaLnBrk="1" hangingPunct="1">
              <a:lnSpc>
                <a:spcPct val="80000"/>
              </a:lnSpc>
              <a:spcBef>
                <a:spcPct val="0"/>
              </a:spcBef>
            </a:pPr>
            <a:endParaRPr lang="en-US" altLang="en-US" sz="1100" dirty="0"/>
          </a:p>
          <a:p>
            <a:pPr eaLnBrk="1" hangingPunct="1">
              <a:lnSpc>
                <a:spcPct val="80000"/>
              </a:lnSpc>
              <a:spcBef>
                <a:spcPct val="0"/>
              </a:spcBef>
            </a:pPr>
            <a:r>
              <a:rPr lang="en-US" altLang="en-US" sz="1100" dirty="0"/>
              <a:t>This framework is the first part of a two-stage process to produce a next-generation set of science standards for voluntary adoption by states. The second step—the development of a set of standards based on this framework—is a state-led effort coordinated by Achieve Inc. involving multiple opportunities for input from the states</a:t>
            </a:r>
            <a:r>
              <a:rPr lang="ja-JP" altLang="en-US" sz="1100" dirty="0"/>
              <a:t>’</a:t>
            </a:r>
            <a:r>
              <a:rPr lang="en-US" altLang="ja-JP" sz="1100" dirty="0"/>
              <a:t> science educators, including teachers, and the public (Framework, p. 1-2).</a:t>
            </a:r>
          </a:p>
          <a:p>
            <a:pPr eaLnBrk="1" hangingPunct="1">
              <a:lnSpc>
                <a:spcPct val="80000"/>
              </a:lnSpc>
              <a:spcBef>
                <a:spcPct val="0"/>
              </a:spcBef>
            </a:pPr>
            <a:endParaRPr lang="en-US" altLang="en-US" sz="1100" dirty="0"/>
          </a:p>
          <a:p>
            <a:pPr eaLnBrk="1" hangingPunct="1">
              <a:lnSpc>
                <a:spcPct val="80000"/>
              </a:lnSpc>
              <a:spcBef>
                <a:spcPct val="0"/>
              </a:spcBef>
            </a:pPr>
            <a:r>
              <a:rPr lang="en-US" altLang="en-US" sz="1100" dirty="0"/>
              <a:t>As our report was being completed, Achieve</a:t>
            </a:r>
            <a:r>
              <a:rPr lang="ja-JP" altLang="en-US" sz="1100" dirty="0"/>
              <a:t>’</a:t>
            </a:r>
            <a:r>
              <a:rPr lang="en-US" altLang="ja-JP" sz="1100" dirty="0"/>
              <a:t>s work on science standards was already under way, starting with an analysis of international science benchmarking in high-performing countries that is expected to inform the standards development process (Framework, p. 1-8).</a:t>
            </a:r>
          </a:p>
          <a:p>
            <a:pPr eaLnBrk="1" hangingPunct="1">
              <a:lnSpc>
                <a:spcPct val="80000"/>
              </a:lnSpc>
              <a:spcBef>
                <a:spcPct val="0"/>
              </a:spcBef>
            </a:pPr>
            <a:endParaRPr lang="en-US" altLang="en-US" sz="1100" b="1" dirty="0"/>
          </a:p>
          <a:p>
            <a:pPr eaLnBrk="1" hangingPunct="1">
              <a:lnSpc>
                <a:spcPct val="80000"/>
              </a:lnSpc>
              <a:spcBef>
                <a:spcPct val="0"/>
              </a:spcBef>
            </a:pPr>
            <a:r>
              <a:rPr lang="en-US" altLang="en-US" sz="1100" b="1" dirty="0"/>
              <a:t>Recommendation 3: Standards should be limited in number.</a:t>
            </a:r>
          </a:p>
          <a:p>
            <a:pPr eaLnBrk="1" hangingPunct="1">
              <a:lnSpc>
                <a:spcPct val="80000"/>
              </a:lnSpc>
              <a:spcBef>
                <a:spcPct val="0"/>
              </a:spcBef>
            </a:pPr>
            <a:r>
              <a:rPr lang="en-US" altLang="en-US" sz="1100" dirty="0"/>
              <a:t>The framework focuses on a limited set of scientific and engineering practices, crosscutting concepts, and disciplinary core ideas, which were selected by using the criteria developed by the framework committee (and outlined in Chapter 2) as a filter. We also drew on previous reports, which recommended structuring K-12 standards around core ideas as a means of focusing the K-12 science curriculum [3, 4]. These reports</a:t>
            </a:r>
            <a:r>
              <a:rPr lang="ja-JP" altLang="en-US" sz="1100" dirty="0"/>
              <a:t>’</a:t>
            </a:r>
            <a:r>
              <a:rPr lang="en-US" altLang="ja-JP" sz="1100" dirty="0"/>
              <a:t> recommendations emerged from analyses of existing national, state, and local standards as well as from a synthesis of current research on learning and teaching in science (Framework, p. 12-3).</a:t>
            </a:r>
          </a:p>
          <a:p>
            <a:pPr eaLnBrk="1" hangingPunct="1">
              <a:lnSpc>
                <a:spcPct val="80000"/>
              </a:lnSpc>
              <a:spcBef>
                <a:spcPct val="0"/>
              </a:spcBef>
            </a:pPr>
            <a:endParaRPr lang="en-US" altLang="en-US" sz="1100" dirty="0"/>
          </a:p>
          <a:p>
            <a:pPr eaLnBrk="1" hangingPunct="1">
              <a:lnSpc>
                <a:spcPct val="80000"/>
              </a:lnSpc>
              <a:spcBef>
                <a:spcPct val="0"/>
              </a:spcBef>
            </a:pPr>
            <a:r>
              <a:rPr lang="en-US" altLang="en-US" sz="1100" dirty="0"/>
              <a:t>Basically, a coherent set of science standards will not be sufficient to prepare citizens for the 21</a:t>
            </a:r>
            <a:r>
              <a:rPr lang="en-US" altLang="en-US" sz="1100" baseline="30000" dirty="0"/>
              <a:t>st</a:t>
            </a:r>
            <a:r>
              <a:rPr lang="en-US" altLang="en-US" sz="1100" dirty="0"/>
              <a:t> century unless there is also coherence across all subject areas of the K-12 curriculum (Framework, p. 12-8).</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0703939-59FF-4570-89A9-369C07F228E9}" type="slidenum">
              <a:rPr lang="en-US" altLang="en-US" sz="1200">
                <a:latin typeface="Calibri" pitchFamily="34" charset="0"/>
              </a:rPr>
              <a:pPr eaLnBrk="1" hangingPunct="1"/>
              <a:t>6</a:t>
            </a:fld>
            <a:endParaRPr lang="en-US" altLang="en-US" sz="1200">
              <a:latin typeface="Calibri" pitchFamily="34" charset="0"/>
            </a:endParaRPr>
          </a:p>
        </p:txBody>
      </p:sp>
    </p:spTree>
    <p:extLst>
      <p:ext uri="{BB962C8B-B14F-4D97-AF65-F5344CB8AC3E}">
        <p14:creationId xmlns:p14="http://schemas.microsoft.com/office/powerpoint/2010/main" val="147218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Committee on a Conceptual Framework for New Science Education Standards was charged with developing a framework that articulates a broad set of expectations for students in science. The overarching goal of our framework for K-12 science education is to ensure that by the end of 12th grade, </a:t>
            </a:r>
            <a:r>
              <a:rPr lang="en-US" i="1" dirty="0">
                <a:latin typeface="Calibri" charset="0"/>
              </a:rPr>
              <a:t>all </a:t>
            </a:r>
            <a:r>
              <a:rPr lang="en-US" dirty="0">
                <a:latin typeface="Calibri" charset="0"/>
              </a:rPr>
              <a:t>students have some appreciation of the beauty and wonder of science; possess sufficient knowledge of science and engineering to engage in public discussions on related issues; are careful consumers of scientific and technological information related to their everyday lives; are able to continue to learn about science outside school; and have the skills to enter careers of their choice, including (but not limited to) careers in science, engineering, and technology (Framework, ES 1).</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17" indent="-280391" eaLnBrk="0" hangingPunct="0">
              <a:defRPr sz="2400">
                <a:solidFill>
                  <a:schemeClr val="tx1"/>
                </a:solidFill>
                <a:latin typeface="Arial" charset="0"/>
                <a:ea typeface="ＭＳ Ｐゴシック" charset="0"/>
              </a:defRPr>
            </a:lvl2pPr>
            <a:lvl3pPr marL="1121564" indent="-224312" eaLnBrk="0" hangingPunct="0">
              <a:defRPr sz="2400">
                <a:solidFill>
                  <a:schemeClr val="tx1"/>
                </a:solidFill>
                <a:latin typeface="Arial" charset="0"/>
                <a:ea typeface="ＭＳ Ｐゴシック" charset="0"/>
              </a:defRPr>
            </a:lvl3pPr>
            <a:lvl4pPr marL="1570189" indent="-224312" eaLnBrk="0" hangingPunct="0">
              <a:defRPr sz="2400">
                <a:solidFill>
                  <a:schemeClr val="tx1"/>
                </a:solidFill>
                <a:latin typeface="Arial" charset="0"/>
                <a:ea typeface="ＭＳ Ｐゴシック" charset="0"/>
              </a:defRPr>
            </a:lvl4pPr>
            <a:lvl5pPr marL="2018816" indent="-224312" eaLnBrk="0" hangingPunct="0">
              <a:defRPr sz="2400">
                <a:solidFill>
                  <a:schemeClr val="tx1"/>
                </a:solidFill>
                <a:latin typeface="Arial" charset="0"/>
                <a:ea typeface="ＭＳ Ｐゴシック" charset="0"/>
              </a:defRPr>
            </a:lvl5pPr>
            <a:lvl6pPr marL="2467441" indent="-224312" eaLnBrk="0" fontAlgn="base" hangingPunct="0">
              <a:spcBef>
                <a:spcPct val="0"/>
              </a:spcBef>
              <a:spcAft>
                <a:spcPct val="0"/>
              </a:spcAft>
              <a:defRPr sz="2400">
                <a:solidFill>
                  <a:schemeClr val="tx1"/>
                </a:solidFill>
                <a:latin typeface="Arial" charset="0"/>
                <a:ea typeface="ＭＳ Ｐゴシック" charset="0"/>
              </a:defRPr>
            </a:lvl6pPr>
            <a:lvl7pPr marL="2916065" indent="-224312" eaLnBrk="0" fontAlgn="base" hangingPunct="0">
              <a:spcBef>
                <a:spcPct val="0"/>
              </a:spcBef>
              <a:spcAft>
                <a:spcPct val="0"/>
              </a:spcAft>
              <a:defRPr sz="2400">
                <a:solidFill>
                  <a:schemeClr val="tx1"/>
                </a:solidFill>
                <a:latin typeface="Arial" charset="0"/>
                <a:ea typeface="ＭＳ Ｐゴシック" charset="0"/>
              </a:defRPr>
            </a:lvl7pPr>
            <a:lvl8pPr marL="3364692" indent="-224312" eaLnBrk="0" fontAlgn="base" hangingPunct="0">
              <a:spcBef>
                <a:spcPct val="0"/>
              </a:spcBef>
              <a:spcAft>
                <a:spcPct val="0"/>
              </a:spcAft>
              <a:defRPr sz="2400">
                <a:solidFill>
                  <a:schemeClr val="tx1"/>
                </a:solidFill>
                <a:latin typeface="Arial" charset="0"/>
                <a:ea typeface="ＭＳ Ｐゴシック" charset="0"/>
              </a:defRPr>
            </a:lvl8pPr>
            <a:lvl9pPr marL="3813317" indent="-2243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6DEA60-16AF-B04C-B925-F9D3A5D36BDB}" type="slidenum">
              <a:rPr lang="en-US" sz="1200">
                <a:latin typeface="Calibri" charset="0"/>
              </a:rPr>
              <a:pPr eaLnBrk="1" hangingPunct="1"/>
              <a:t>7</a:t>
            </a:fld>
            <a:endParaRPr lang="en-US" sz="1200" dirty="0">
              <a:latin typeface="Calibri" charset="0"/>
            </a:endParaRPr>
          </a:p>
        </p:txBody>
      </p:sp>
    </p:spTree>
    <p:extLst>
      <p:ext uri="{BB962C8B-B14F-4D97-AF65-F5344CB8AC3E}">
        <p14:creationId xmlns:p14="http://schemas.microsoft.com/office/powerpoint/2010/main" val="15451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dirty="0">
                <a:latin typeface="Calibri" charset="0"/>
              </a:rPr>
              <a:t>Dimension 1 [Scientific and Engineering Practices] describes (a) the major practices that scientists employ as they investigate and build models and theories about the world and (b) a key set of engineering practices that engineers use as they design and build systems. </a:t>
            </a:r>
            <a:r>
              <a:rPr lang="en-US" sz="1100" b="1" dirty="0">
                <a:latin typeface="Calibri" charset="0"/>
              </a:rPr>
              <a:t>We use the term </a:t>
            </a:r>
            <a:r>
              <a:rPr lang="ja-JP" altLang="en-US" sz="1100" b="1" dirty="0">
                <a:latin typeface="Calibri" charset="0"/>
              </a:rPr>
              <a:t>“</a:t>
            </a:r>
            <a:r>
              <a:rPr lang="en-US" altLang="ja-JP" sz="1100" b="1" dirty="0">
                <a:latin typeface="Calibri" charset="0"/>
              </a:rPr>
              <a:t>practices</a:t>
            </a:r>
            <a:r>
              <a:rPr lang="ja-JP" altLang="en-US" sz="1100" b="1" dirty="0">
                <a:latin typeface="Calibri" charset="0"/>
              </a:rPr>
              <a:t>”</a:t>
            </a:r>
            <a:r>
              <a:rPr lang="en-US" altLang="ja-JP" sz="1100" b="1" dirty="0">
                <a:latin typeface="Calibri" charset="0"/>
              </a:rPr>
              <a:t> instead of a term such as </a:t>
            </a:r>
            <a:r>
              <a:rPr lang="ja-JP" altLang="en-US" sz="1100" b="1" dirty="0">
                <a:latin typeface="Calibri" charset="0"/>
              </a:rPr>
              <a:t>“</a:t>
            </a:r>
            <a:r>
              <a:rPr lang="en-US" altLang="ja-JP" sz="1100" b="1" dirty="0">
                <a:latin typeface="Calibri" charset="0"/>
              </a:rPr>
              <a:t>skills</a:t>
            </a:r>
            <a:r>
              <a:rPr lang="ja-JP" altLang="en-US" sz="1100" b="1" dirty="0">
                <a:latin typeface="Calibri" charset="0"/>
              </a:rPr>
              <a:t>”</a:t>
            </a:r>
            <a:r>
              <a:rPr lang="en-US" altLang="ja-JP" sz="1100" b="1" dirty="0">
                <a:latin typeface="Calibri" charset="0"/>
              </a:rPr>
              <a:t> to emphasize that engaging in scientific investigation requires not only skill but also knowledge that is specific to each practice</a:t>
            </a:r>
            <a:r>
              <a:rPr lang="en-US" altLang="ja-JP" sz="1100" dirty="0">
                <a:latin typeface="Calibri" charset="0"/>
              </a:rPr>
              <a:t> (Framework, p. 2-5).</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Science is not just a body of knowledge that reflects current understanding of the world; it is also a set of practices used to establish, extend, and refine that knowledge. Both elements—knowledge and practice—are essential (Framework, p. 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Similarly, engineering involves both knowledge and a set of practices. The major goal of engineering is to solve problems that arise from a specific human need or desire. To do this, engineers rely on their knowledge of science and mathematics as well as their understanding of the engineering design process (Framework, p. 2-3).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The practices include. . . </a:t>
            </a:r>
          </a:p>
          <a:p>
            <a:pPr eaLnBrk="1" hangingPunct="1">
              <a:lnSpc>
                <a:spcPct val="90000"/>
              </a:lnSpc>
              <a:spcBef>
                <a:spcPct val="0"/>
              </a:spcBef>
            </a:pPr>
            <a:r>
              <a:rPr lang="en-US" sz="1100" dirty="0">
                <a:latin typeface="Calibri" charset="0"/>
              </a:rPr>
              <a:t>Asking questions is essential to developing scientific habits of mind. Even for individuals who do not become scientist or engineers, the ability to ask well-defined questions is an important component of science literacy, helping to make them critical consumers of scientific knowledge.</a:t>
            </a:r>
          </a:p>
          <a:p>
            <a:pPr eaLnBrk="1" hangingPunct="1">
              <a:lnSpc>
                <a:spcPct val="90000"/>
              </a:lnSpc>
              <a:spcBef>
                <a:spcPct val="0"/>
              </a:spcBef>
            </a:pPr>
            <a:endParaRPr lang="en-US" sz="1100" dirty="0">
              <a:latin typeface="TimesNewRomanPSMT" charset="0"/>
            </a:endParaRPr>
          </a:p>
          <a:p>
            <a:pPr eaLnBrk="1" hangingPunct="1">
              <a:lnSpc>
                <a:spcPct val="90000"/>
              </a:lnSpc>
              <a:spcBef>
                <a:spcPct val="0"/>
              </a:spcBef>
            </a:pPr>
            <a:r>
              <a:rPr lang="en-US" sz="1100" dirty="0">
                <a:latin typeface="TimesNewRomanPSMT" charset="0"/>
              </a:rPr>
              <a:t>Questions are the engine that drive science and engineering. Science asks:</a:t>
            </a:r>
          </a:p>
          <a:p>
            <a:pPr eaLnBrk="1" hangingPunct="1">
              <a:lnSpc>
                <a:spcPct val="90000"/>
              </a:lnSpc>
              <a:spcBef>
                <a:spcPct val="0"/>
              </a:spcBef>
              <a:buFontTx/>
              <a:buChar char="•"/>
            </a:pPr>
            <a:r>
              <a:rPr lang="en-US" sz="1100" dirty="0">
                <a:latin typeface="TimesNewRomanPSMT" charset="0"/>
              </a:rPr>
              <a:t>What exists and what happens?</a:t>
            </a:r>
          </a:p>
          <a:p>
            <a:pPr eaLnBrk="1" hangingPunct="1">
              <a:lnSpc>
                <a:spcPct val="90000"/>
              </a:lnSpc>
              <a:spcBef>
                <a:spcPct val="0"/>
              </a:spcBef>
              <a:buFontTx/>
              <a:buChar char="•"/>
            </a:pPr>
            <a:r>
              <a:rPr lang="en-US" sz="1100" dirty="0">
                <a:latin typeface="TimesNewRomanPSMT" charset="0"/>
              </a:rPr>
              <a:t>Why does it happen?</a:t>
            </a:r>
          </a:p>
          <a:p>
            <a:pPr eaLnBrk="1" hangingPunct="1">
              <a:lnSpc>
                <a:spcPct val="90000"/>
              </a:lnSpc>
              <a:spcBef>
                <a:spcPct val="0"/>
              </a:spcBef>
              <a:buFontTx/>
              <a:buChar char="•"/>
            </a:pPr>
            <a:r>
              <a:rPr lang="en-US" sz="1100" dirty="0">
                <a:latin typeface="TimesNewRomanPSMT" charset="0"/>
              </a:rPr>
              <a:t>How does one know? </a:t>
            </a:r>
          </a:p>
          <a:p>
            <a:pPr eaLnBrk="1" hangingPunct="1">
              <a:lnSpc>
                <a:spcPct val="90000"/>
              </a:lnSpc>
              <a:spcBef>
                <a:spcPct val="0"/>
              </a:spcBef>
            </a:pPr>
            <a:r>
              <a:rPr lang="en-US" sz="1100" dirty="0">
                <a:latin typeface="TimesNewRomanPSMT" charset="0"/>
              </a:rPr>
              <a:t>(Framework, 3-6)</a:t>
            </a:r>
          </a:p>
          <a:p>
            <a:pPr eaLnBrk="1" hangingPunct="1">
              <a:lnSpc>
                <a:spcPct val="90000"/>
              </a:lnSpc>
              <a:spcBef>
                <a:spcPct val="0"/>
              </a:spcBef>
            </a:pPr>
            <a:r>
              <a:rPr lang="en-US" sz="1100" dirty="0">
                <a:latin typeface="TimesNewRomanPSMT" charset="0"/>
              </a:rPr>
              <a:t>Engineering asks:</a:t>
            </a:r>
          </a:p>
          <a:p>
            <a:pPr eaLnBrk="1" hangingPunct="1">
              <a:lnSpc>
                <a:spcPct val="90000"/>
              </a:lnSpc>
              <a:spcBef>
                <a:spcPct val="0"/>
              </a:spcBef>
              <a:buFontTx/>
              <a:buChar char="•"/>
            </a:pPr>
            <a:r>
              <a:rPr lang="en-US" sz="1100" dirty="0">
                <a:latin typeface="TimesNewRomanPSMT" charset="0"/>
              </a:rPr>
              <a:t>What can be done to address a particular human need or want?</a:t>
            </a:r>
          </a:p>
          <a:p>
            <a:pPr eaLnBrk="1" hangingPunct="1">
              <a:lnSpc>
                <a:spcPct val="90000"/>
              </a:lnSpc>
              <a:spcBef>
                <a:spcPct val="0"/>
              </a:spcBef>
              <a:buFontTx/>
              <a:buChar char="•"/>
            </a:pPr>
            <a:r>
              <a:rPr lang="en-US" sz="1100" dirty="0">
                <a:latin typeface="TimesNewRomanPSMT" charset="0"/>
              </a:rPr>
              <a:t>How can the need be better specified?</a:t>
            </a:r>
          </a:p>
          <a:p>
            <a:pPr eaLnBrk="1" hangingPunct="1">
              <a:lnSpc>
                <a:spcPct val="90000"/>
              </a:lnSpc>
              <a:spcBef>
                <a:spcPct val="0"/>
              </a:spcBef>
              <a:buFontTx/>
              <a:buChar char="•"/>
            </a:pPr>
            <a:r>
              <a:rPr lang="en-US" sz="1100" dirty="0">
                <a:latin typeface="TimesNewRomanPSMT" charset="0"/>
              </a:rPr>
              <a:t>What tools and technologies are available, or could be developed, for addressing this need?</a:t>
            </a:r>
          </a:p>
          <a:p>
            <a:pPr eaLnBrk="1" hangingPunct="1">
              <a:lnSpc>
                <a:spcPct val="90000"/>
              </a:lnSpc>
              <a:spcBef>
                <a:spcPct val="0"/>
              </a:spcBef>
              <a:buFontTx/>
              <a:buChar char="•"/>
            </a:pPr>
            <a:r>
              <a:rPr lang="en-US" sz="1100" dirty="0">
                <a:latin typeface="Calibri" charset="0"/>
              </a:rPr>
              <a:t>How does one communicate phenomena, evidence, explanations, and design solutions?</a:t>
            </a:r>
          </a:p>
          <a:p>
            <a:pPr eaLnBrk="1" hangingPunct="1">
              <a:lnSpc>
                <a:spcPct val="90000"/>
              </a:lnSpc>
              <a:spcBef>
                <a:spcPct val="0"/>
              </a:spcBef>
            </a:pPr>
            <a:r>
              <a:rPr lang="en-US" sz="1100" dirty="0">
                <a:latin typeface="Calibri" charset="0"/>
              </a:rPr>
              <a:t>(Framework, p. 3-6)</a:t>
            </a:r>
            <a:endParaRPr lang="en-US" sz="1100" dirty="0">
              <a:latin typeface="TimesNewRomanPSMT" charset="0"/>
            </a:endParaRP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latin typeface="Calibri" charset="0"/>
              </a:rPr>
              <a:t>Conceptual models, the focus of this section, are, in contrast, explicit representations that are in some ways analogous to the phenomena they represent. Conceptual models allow scientists and engineers to better visualize and understand a phenomenon under investigation or develop a possible solution to a design problem.</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they do not correspond exactly to the more complicated entity being modeled, they do bring certain features into focus while minimizing or obscuring others. Because all models contain approximations and assumptions that limit the range of validity of their application and the precision of their predictive power, it is important to recognize their limitations. </a:t>
            </a:r>
          </a:p>
          <a:p>
            <a:pPr eaLnBrk="1" hangingPunct="1">
              <a:lnSpc>
                <a:spcPct val="90000"/>
              </a:lnSpc>
              <a:spcBef>
                <a:spcPct val="0"/>
              </a:spcBef>
            </a:pPr>
            <a:r>
              <a:rPr lang="en-US" sz="1100" dirty="0">
                <a:latin typeface="Calibri" charset="0"/>
              </a:rPr>
              <a:t>(Framework, p. 3-8)</a:t>
            </a:r>
          </a:p>
          <a:p>
            <a:pPr eaLnBrk="1" hangingPunct="1">
              <a:lnSpc>
                <a:spcPct val="90000"/>
              </a:lnSpc>
              <a:spcBef>
                <a:spcPct val="0"/>
              </a:spcBef>
            </a:pPr>
            <a:r>
              <a:rPr lang="en-US" sz="1100" dirty="0">
                <a:solidFill>
                  <a:srgbClr val="000000"/>
                </a:solidFill>
                <a:latin typeface="TimesNewRomanPSMT" charset="0"/>
              </a:rPr>
              <a:t>Scientists and engineers investigate and observe the world with essentially two goals: (1) to systematically describe the world and (2) to develop and test theories and explanations of how the world works. In the first, careful observation and description often lead to identification of features that need to be explained or questions that need to be explored.</a:t>
            </a:r>
          </a:p>
          <a:p>
            <a:pPr eaLnBrk="1" hangingPunct="1">
              <a:lnSpc>
                <a:spcPct val="90000"/>
              </a:lnSpc>
              <a:spcBef>
                <a:spcPct val="0"/>
              </a:spcBef>
            </a:pPr>
            <a:endParaRPr lang="en-US" sz="1100" dirty="0">
              <a:solidFill>
                <a:srgbClr val="000000"/>
              </a:solidFill>
              <a:latin typeface="TimesNewRomanPSMT" charset="0"/>
            </a:endParaRPr>
          </a:p>
          <a:p>
            <a:pPr eaLnBrk="1" hangingPunct="1">
              <a:lnSpc>
                <a:spcPct val="90000"/>
              </a:lnSpc>
              <a:spcBef>
                <a:spcPct val="0"/>
              </a:spcBef>
            </a:pPr>
            <a:r>
              <a:rPr lang="en-US" sz="1100" dirty="0">
                <a:solidFill>
                  <a:srgbClr val="000000"/>
                </a:solidFill>
                <a:latin typeface="TimesNewRomanPSMT" charset="0"/>
              </a:rPr>
              <a:t>The second goal requires investigations to test explanatory models of the world and their predictions and whether the inferences suggested by these models are supported by data.</a:t>
            </a:r>
            <a:endParaRPr lang="en-US" sz="700" dirty="0">
              <a:solidFill>
                <a:srgbClr val="000000"/>
              </a:solidFill>
              <a:latin typeface="Arial" charset="0"/>
            </a:endParaRPr>
          </a:p>
          <a:p>
            <a:pPr eaLnBrk="1" hangingPunct="1">
              <a:lnSpc>
                <a:spcPct val="90000"/>
              </a:lnSpc>
              <a:spcBef>
                <a:spcPct val="0"/>
              </a:spcBef>
            </a:pPr>
            <a:endParaRPr lang="en-US" sz="1100" dirty="0">
              <a:solidFill>
                <a:srgbClr val="000000"/>
              </a:solidFill>
              <a:latin typeface="TimesNewRomanPSMT" charset="0"/>
            </a:endParaRPr>
          </a:p>
          <a:p>
            <a:pPr eaLnBrk="1" hangingPunct="1">
              <a:lnSpc>
                <a:spcPct val="90000"/>
              </a:lnSpc>
              <a:spcBef>
                <a:spcPct val="0"/>
              </a:spcBef>
            </a:pPr>
            <a:r>
              <a:rPr lang="en-US" sz="1100" dirty="0">
                <a:solidFill>
                  <a:srgbClr val="000000"/>
                </a:solidFill>
                <a:latin typeface="TimesNewRomanPSMT" charset="0"/>
              </a:rPr>
              <a:t>Planning and designing such investigations require the ability to design experimental or observational inquiries that are appropriate to answering the question being asked or testing a hypothesis that has been formed. This process begins by identifying the relevant variables and considering how they may be observed, measured, and controlled (constrained by the experimental design to take particular values). (Framework, 3-9 &amp;10) </a:t>
            </a:r>
            <a:endParaRPr lang="en-US" sz="1100" dirty="0">
              <a:latin typeface="Calibri" charset="0"/>
            </a:endParaRPr>
          </a:p>
          <a:p>
            <a:pPr eaLnBrk="1" hangingPunct="1">
              <a:lnSpc>
                <a:spcPct val="90000"/>
              </a:lnSpc>
              <a:spcBef>
                <a:spcPct val="0"/>
              </a:spcBef>
            </a:pPr>
            <a:r>
              <a:rPr lang="en-US" sz="1100" dirty="0">
                <a:latin typeface="TimesNewRomanPSMT" charset="0"/>
              </a:rPr>
              <a:t>Once collected, data must be presented in a form that can reveal any patterns and relationships and that allows results to be communicated to others. Because raw data as such have little meaning, a major practice of scientists is to organize and interpret the data through tabulating, graphing, or statistical analysis. Such analysis can bring out the meaning of the data—and their relevance—so that they may be used as evidence (Framework, p. 3-11).</a:t>
            </a:r>
            <a:endParaRPr lang="en-US" sz="1100" dirty="0">
              <a:latin typeface="Calibri" charset="0"/>
            </a:endParaRPr>
          </a:p>
          <a:p>
            <a:pPr eaLnBrk="1" hangingPunct="1">
              <a:lnSpc>
                <a:spcPct val="90000"/>
              </a:lnSpc>
              <a:spcBef>
                <a:spcPct val="0"/>
              </a:spcBef>
            </a:pPr>
            <a:r>
              <a:rPr lang="en-US" sz="1100" dirty="0">
                <a:latin typeface="Calibri" charset="0"/>
              </a:rPr>
              <a:t>Mathematics and computational tools are central to science and engineering.</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Mathematics enables the numerical representation of variables, the symbolic representation of relationships between physical entities, and the prediction of outcomes. Mathematics provides powerful models for describing and predicting such phenomena as atomic structure, gravitational</a:t>
            </a:r>
          </a:p>
          <a:p>
            <a:pPr eaLnBrk="1" hangingPunct="1">
              <a:lnSpc>
                <a:spcPct val="90000"/>
              </a:lnSpc>
              <a:spcBef>
                <a:spcPct val="0"/>
              </a:spcBef>
            </a:pPr>
            <a:r>
              <a:rPr lang="en-US" sz="1100" dirty="0">
                <a:latin typeface="Calibri" charset="0"/>
              </a:rPr>
              <a:t>forces, and quantum mechanics.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Mathematics enables ideas to be expressed in a precise form and enables the identification of new ideas about the physical world.</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Although there are differences in how mathematics and computational thinking are applied in science and in engineering, mathematics often brings these two fields together by enabling engineers to apply the mathematical form of scientific theories and by enabling scientists to use powerful information technologies designed by engineers. </a:t>
            </a:r>
          </a:p>
          <a:p>
            <a:pPr eaLnBrk="1" hangingPunct="1">
              <a:lnSpc>
                <a:spcPct val="90000"/>
              </a:lnSpc>
              <a:spcBef>
                <a:spcPct val="0"/>
              </a:spcBef>
            </a:pPr>
            <a:r>
              <a:rPr lang="en-US" sz="1100" dirty="0">
                <a:latin typeface="Calibri" charset="0"/>
              </a:rPr>
              <a:t>(Framework, p. 3-13)</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TimesNewRomanPSMT" charset="0"/>
              </a:rPr>
              <a:t>Engaging students with standard scientific explanations of the world—helping them to gain an understanding of the major ideas that science has developed—is a central aspect of science education. Asking students to demonstrate their own understanding of the implications of a scientific idea by developing their own explanations of phenomena, whether based on observations they have made or models they have developed, engages them in an essential part of the process by which conceptual change can occur (Framework, p. 3-15).</a:t>
            </a:r>
          </a:p>
          <a:p>
            <a:pPr eaLnBrk="1" hangingPunct="1">
              <a:lnSpc>
                <a:spcPct val="90000"/>
              </a:lnSpc>
              <a:spcBef>
                <a:spcPct val="0"/>
              </a:spcBef>
            </a:pPr>
            <a:r>
              <a:rPr lang="en-US" sz="1100" dirty="0">
                <a:solidFill>
                  <a:srgbClr val="000000"/>
                </a:solidFill>
                <a:latin typeface="Calibri" charset="0"/>
              </a:rPr>
              <a:t>In engineering, the goal is a design rather than an explanation. The process of developing a design is iterative and systematic, as is the process of developing an explanation or theory in science (Framework, p. 3-15 &amp; 16). </a:t>
            </a:r>
            <a:endParaRPr lang="en-US" sz="1100" dirty="0">
              <a:latin typeface="Calibri" charset="0"/>
            </a:endParaRPr>
          </a:p>
          <a:p>
            <a:pPr eaLnBrk="1" hangingPunct="1">
              <a:lnSpc>
                <a:spcPct val="90000"/>
              </a:lnSpc>
              <a:spcBef>
                <a:spcPct val="0"/>
              </a:spcBef>
            </a:pPr>
            <a:r>
              <a:rPr lang="en-US" sz="1100" dirty="0">
                <a:solidFill>
                  <a:srgbClr val="000000"/>
                </a:solidFill>
                <a:latin typeface="Calibri" charset="0"/>
              </a:rPr>
              <a:t>Engineers</a:t>
            </a:r>
            <a:r>
              <a:rPr lang="ja-JP" altLang="en-US" sz="1100" dirty="0">
                <a:solidFill>
                  <a:srgbClr val="000000"/>
                </a:solidFill>
                <a:latin typeface="Calibri" charset="0"/>
              </a:rPr>
              <a:t>’</a:t>
            </a:r>
            <a:r>
              <a:rPr lang="en-US" altLang="ja-JP" sz="1100" dirty="0">
                <a:solidFill>
                  <a:srgbClr val="000000"/>
                </a:solidFill>
                <a:latin typeface="Calibri" charset="0"/>
              </a:rPr>
              <a:t> activities, however, have elements that are distinct from those of scientists. These elements include specifying constraints and criteria for desired qualities of the solution, developing a design plan, producing and testing models or prototypes, selecting among alternative design features to optimize the achievement of design criteria, and refining design ideas based on the performance of a prototype or simulation (Framework, p. 3-15 &amp; 16).</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science, the production of knowledge is dependent on a process of reasoning that requires a scientist to make a justified claim about the world. In response, other scientists attempt to identify the claim</a:t>
            </a:r>
            <a:r>
              <a:rPr lang="ja-JP" altLang="en-US" sz="1100" dirty="0">
                <a:latin typeface="Calibri" charset="0"/>
              </a:rPr>
              <a:t>’</a:t>
            </a:r>
            <a:r>
              <a:rPr lang="en-US" altLang="ja-JP" sz="1100" dirty="0">
                <a:latin typeface="Calibri" charset="0"/>
              </a:rPr>
              <a:t>s weaknesses and limitations. Their arguments can be based on deductions from premises, on inductive generalizations of existing patterns, or on inferences about the best possible explanation. Argumentation is also needed to resolve questions involving, for example, the best experimental design, the most appropriate techniques of data analysis, or the best interpretation of a given data set (Framework, p. 3-17).</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engineering, reasoning and argument are essential to finding the best possible solution to a problem. At an early design stage, competing ideas must be compared (and possibly combined) to achieve an initial design, and the choices are made through argumentation about the merits of the various ideas pertinent to the design goals. At a later stage in the design process, engineers test their potential solution, collect data, and modify their design in an iterative manner. The results of such efforts are often presented as evidence to argue about the strengths and weaknesses of a particular design (Framework, p. 3-18).</a:t>
            </a:r>
          </a:p>
          <a:p>
            <a:pPr eaLnBrk="1" hangingPunct="1">
              <a:lnSpc>
                <a:spcPct val="90000"/>
              </a:lnSpc>
              <a:spcBef>
                <a:spcPct val="0"/>
              </a:spcBef>
            </a:pPr>
            <a:r>
              <a:rPr lang="en-US" sz="1100" dirty="0">
                <a:latin typeface="Calibri" charset="0"/>
              </a:rPr>
              <a:t>From the very start of their science education, students should be asked to engage in the communication of science, especially regarding the investigations they are conducting and the observations they are making. Careful description of observations and clear statement of ideas, with the ability to both refine a statement in response to questions and to ask questions of others to achieve clarification of what is being said begin at the earliest grades.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Beginning in upper elementary and middle school, the ability to interpret written materials becomes more important.</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Early work on reading science texts should also include explicit instruction and practice in interpreting tables, diagrams, and charts and coordinating information conveyed by them with information in written text.</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Not only must students learn technical terms but also more general academic language, such as </a:t>
            </a:r>
            <a:r>
              <a:rPr lang="ja-JP" altLang="en-US" sz="1100" dirty="0">
                <a:latin typeface="Calibri" charset="0"/>
              </a:rPr>
              <a:t>“</a:t>
            </a:r>
            <a:r>
              <a:rPr lang="en-US" altLang="ja-JP" sz="1100" dirty="0">
                <a:latin typeface="Calibri" charset="0"/>
              </a:rPr>
              <a:t>analyze</a:t>
            </a:r>
            <a:r>
              <a:rPr lang="ja-JP" altLang="en-US" sz="1100" dirty="0">
                <a:latin typeface="Calibri" charset="0"/>
              </a:rPr>
              <a:t>”</a:t>
            </a:r>
            <a:r>
              <a:rPr lang="en-US" altLang="ja-JP" sz="1100" dirty="0">
                <a:latin typeface="Calibri" charset="0"/>
              </a:rPr>
              <a:t> or </a:t>
            </a:r>
            <a:r>
              <a:rPr lang="ja-JP" altLang="en-US" sz="1100" dirty="0">
                <a:latin typeface="Calibri" charset="0"/>
              </a:rPr>
              <a:t>“</a:t>
            </a:r>
            <a:r>
              <a:rPr lang="en-US" altLang="ja-JP" sz="1100" dirty="0">
                <a:latin typeface="Calibri" charset="0"/>
              </a:rPr>
              <a:t>correlation,</a:t>
            </a:r>
            <a:r>
              <a:rPr lang="ja-JP" altLang="en-US" sz="1100" dirty="0">
                <a:latin typeface="Calibri" charset="0"/>
              </a:rPr>
              <a:t>”</a:t>
            </a:r>
            <a:r>
              <a:rPr lang="en-US" altLang="ja-JP" sz="1100" dirty="0">
                <a:latin typeface="Calibri" charset="0"/>
              </a:rPr>
              <a:t> which are not part of most students</a:t>
            </a:r>
            <a:r>
              <a:rPr lang="ja-JP" altLang="en-US" sz="1100" dirty="0">
                <a:latin typeface="Calibri" charset="0"/>
              </a:rPr>
              <a:t>’</a:t>
            </a:r>
            <a:r>
              <a:rPr lang="en-US" altLang="ja-JP" sz="1100" dirty="0">
                <a:latin typeface="Calibri" charset="0"/>
              </a:rPr>
              <a:t> everyday vocabulary and thus need specific elaboration if they are to make sense of scientific text. It follows that to master the reading of scientific material, students need opportunities to engage with such text and to identify its major features; they cannot be expected simply to apply reading skills learned elsewhere to master this unfamiliar genre effectively. </a:t>
            </a:r>
          </a:p>
          <a:p>
            <a:pPr eaLnBrk="1" hangingPunct="1">
              <a:lnSpc>
                <a:spcPct val="90000"/>
              </a:lnSpc>
              <a:spcBef>
                <a:spcPct val="0"/>
              </a:spcBef>
            </a:pPr>
            <a:endParaRPr lang="en-US" sz="1100" dirty="0">
              <a:latin typeface="Calibri" charset="0"/>
            </a:endParaRPr>
          </a:p>
          <a:p>
            <a:pPr eaLnBrk="1" hangingPunct="1">
              <a:lnSpc>
                <a:spcPct val="90000"/>
              </a:lnSpc>
              <a:spcBef>
                <a:spcPct val="0"/>
              </a:spcBef>
            </a:pPr>
            <a:r>
              <a:rPr lang="en-US" sz="1100" dirty="0">
                <a:latin typeface="Calibri" charset="0"/>
              </a:rPr>
              <a:t>In engineering, students likewise need opportunities to communicate ideas using appropriate combinations of sketches, models, and language. They should also create drawings to test concepts and communicate detailed plans; explain and critique models of various sorts, including scale models and prototypes; and present the results of simulations, not only regarding the planning and development stages but also to make compelling presentations of their ultimate solutions.</a:t>
            </a:r>
          </a:p>
          <a:p>
            <a:pPr eaLnBrk="1" hangingPunct="1">
              <a:lnSpc>
                <a:spcPct val="90000"/>
              </a:lnSpc>
              <a:spcBef>
                <a:spcPct val="0"/>
              </a:spcBef>
            </a:pPr>
            <a:r>
              <a:rPr lang="en-US" sz="1100" dirty="0">
                <a:latin typeface="Calibri" charset="0"/>
              </a:rPr>
              <a:t>(Framework, p. 3-21)</a:t>
            </a:r>
          </a:p>
          <a:p>
            <a:pPr eaLnBrk="1" hangingPunct="1">
              <a:lnSpc>
                <a:spcPct val="90000"/>
              </a:lnSpc>
              <a:spcBef>
                <a:spcPct val="0"/>
              </a:spcBef>
            </a:pPr>
            <a:endParaRPr lang="en-US" sz="1100"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17" indent="-280391" eaLnBrk="0" hangingPunct="0">
              <a:defRPr sz="2400">
                <a:solidFill>
                  <a:schemeClr val="tx1"/>
                </a:solidFill>
                <a:latin typeface="Arial" charset="0"/>
                <a:ea typeface="ＭＳ Ｐゴシック" charset="0"/>
              </a:defRPr>
            </a:lvl2pPr>
            <a:lvl3pPr marL="1121564" indent="-224312" eaLnBrk="0" hangingPunct="0">
              <a:defRPr sz="2400">
                <a:solidFill>
                  <a:schemeClr val="tx1"/>
                </a:solidFill>
                <a:latin typeface="Arial" charset="0"/>
                <a:ea typeface="ＭＳ Ｐゴシック" charset="0"/>
              </a:defRPr>
            </a:lvl3pPr>
            <a:lvl4pPr marL="1570189" indent="-224312" eaLnBrk="0" hangingPunct="0">
              <a:defRPr sz="2400">
                <a:solidFill>
                  <a:schemeClr val="tx1"/>
                </a:solidFill>
                <a:latin typeface="Arial" charset="0"/>
                <a:ea typeface="ＭＳ Ｐゴシック" charset="0"/>
              </a:defRPr>
            </a:lvl4pPr>
            <a:lvl5pPr marL="2018816" indent="-224312" eaLnBrk="0" hangingPunct="0">
              <a:defRPr sz="2400">
                <a:solidFill>
                  <a:schemeClr val="tx1"/>
                </a:solidFill>
                <a:latin typeface="Arial" charset="0"/>
                <a:ea typeface="ＭＳ Ｐゴシック" charset="0"/>
              </a:defRPr>
            </a:lvl5pPr>
            <a:lvl6pPr marL="2467441" indent="-224312" eaLnBrk="0" fontAlgn="base" hangingPunct="0">
              <a:spcBef>
                <a:spcPct val="0"/>
              </a:spcBef>
              <a:spcAft>
                <a:spcPct val="0"/>
              </a:spcAft>
              <a:defRPr sz="2400">
                <a:solidFill>
                  <a:schemeClr val="tx1"/>
                </a:solidFill>
                <a:latin typeface="Arial" charset="0"/>
                <a:ea typeface="ＭＳ Ｐゴシック" charset="0"/>
              </a:defRPr>
            </a:lvl6pPr>
            <a:lvl7pPr marL="2916065" indent="-224312" eaLnBrk="0" fontAlgn="base" hangingPunct="0">
              <a:spcBef>
                <a:spcPct val="0"/>
              </a:spcBef>
              <a:spcAft>
                <a:spcPct val="0"/>
              </a:spcAft>
              <a:defRPr sz="2400">
                <a:solidFill>
                  <a:schemeClr val="tx1"/>
                </a:solidFill>
                <a:latin typeface="Arial" charset="0"/>
                <a:ea typeface="ＭＳ Ｐゴシック" charset="0"/>
              </a:defRPr>
            </a:lvl7pPr>
            <a:lvl8pPr marL="3364692" indent="-224312" eaLnBrk="0" fontAlgn="base" hangingPunct="0">
              <a:spcBef>
                <a:spcPct val="0"/>
              </a:spcBef>
              <a:spcAft>
                <a:spcPct val="0"/>
              </a:spcAft>
              <a:defRPr sz="2400">
                <a:solidFill>
                  <a:schemeClr val="tx1"/>
                </a:solidFill>
                <a:latin typeface="Arial" charset="0"/>
                <a:ea typeface="ＭＳ Ｐゴシック" charset="0"/>
              </a:defRPr>
            </a:lvl8pPr>
            <a:lvl9pPr marL="3813317" indent="-2243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5E9484-1318-0F4B-A75D-A1C0666C5C03}" type="slidenum">
              <a:rPr lang="en-US" sz="1200">
                <a:latin typeface="Calibri" charset="0"/>
              </a:rPr>
              <a:pPr eaLnBrk="1" hangingPunct="1"/>
              <a:t>13</a:t>
            </a:fld>
            <a:endParaRPr lang="en-US" sz="1200" dirty="0">
              <a:latin typeface="Calibri" charset="0"/>
            </a:endParaRPr>
          </a:p>
        </p:txBody>
      </p:sp>
    </p:spTree>
    <p:extLst>
      <p:ext uri="{BB962C8B-B14F-4D97-AF65-F5344CB8AC3E}">
        <p14:creationId xmlns:p14="http://schemas.microsoft.com/office/powerpoint/2010/main" val="106794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dirty="0"/>
              <a:t>Heidi</a:t>
            </a:r>
            <a:r>
              <a:rPr lang="ja-JP" altLang="en-US" sz="1100" dirty="0"/>
              <a:t>’</a:t>
            </a:r>
            <a:r>
              <a:rPr lang="en-US" altLang="ja-JP" sz="1100" dirty="0"/>
              <a:t>s slide</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The crosscutting concepts have application across all domains of science. As such, they provide one way of linking across the domains in Dimension 3. These crosscutting concepts are not unique to this report. They echo many of the unifying concepts and processes in the </a:t>
            </a:r>
            <a:r>
              <a:rPr lang="en-US" altLang="en-US" sz="1100" i="1" dirty="0"/>
              <a:t>National Science Education Standards </a:t>
            </a:r>
            <a:r>
              <a:rPr lang="en-US" altLang="en-US" sz="1100" dirty="0"/>
              <a:t>[7], the common themes in the </a:t>
            </a:r>
            <a:r>
              <a:rPr lang="en-US" altLang="en-US" sz="1100" i="1" dirty="0"/>
              <a:t>Benchmarks for Science Literacy </a:t>
            </a:r>
            <a:r>
              <a:rPr lang="en-US" altLang="en-US" sz="1100" dirty="0"/>
              <a:t>[6], and the unifying concepts in the </a:t>
            </a:r>
            <a:r>
              <a:rPr lang="en-US" altLang="en-US" sz="1100" i="1" dirty="0"/>
              <a:t>Science College Board Standards for College Success </a:t>
            </a:r>
            <a:r>
              <a:rPr lang="en-US" altLang="en-US" sz="1100" dirty="0"/>
              <a:t>[9] (Framework, p. 2-5).</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These crosscutting concepts were selected for their value across the sciences and in engineering. These concepts help provide</a:t>
            </a:r>
          </a:p>
          <a:p>
            <a:pPr eaLnBrk="1" hangingPunct="1">
              <a:lnSpc>
                <a:spcPct val="90000"/>
              </a:lnSpc>
              <a:spcBef>
                <a:spcPct val="0"/>
              </a:spcBef>
            </a:pPr>
            <a:r>
              <a:rPr lang="en-US" altLang="en-US" sz="1100" dirty="0"/>
              <a:t>students with an organizational framework for connecting knowledge from the various disciplines into a coherent and scientifically based view of the world (Framework, p. 4-1).</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i="1" dirty="0"/>
              <a:t>1. Patterns. </a:t>
            </a:r>
            <a:r>
              <a:rPr lang="en-US" altLang="en-US" sz="1100" dirty="0"/>
              <a:t>Observed patterns of forms and events guide organization and classification, and they prompt questions about relationships and the factors that influence them.</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2. </a:t>
            </a:r>
            <a:r>
              <a:rPr lang="en-US" altLang="en-US" sz="1100" i="1" dirty="0"/>
              <a:t>Cause and effect: Mechanism and explanation</a:t>
            </a:r>
            <a:r>
              <a:rPr lang="en-US" altLang="en-US" sz="1100" dirty="0"/>
              <a:t>. Events have causes, sometimes simple, sometimes multifaceted. A major activity of science is investigating and explaining causal relationships and the mechanisms by which they are mediated. Such mechanisms can then be tested across given contexts and used to predict and explain events in newcontexts.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3. </a:t>
            </a:r>
            <a:r>
              <a:rPr lang="en-US" altLang="en-US" sz="1100" i="1" dirty="0"/>
              <a:t>Scale, proportion, and quantity. </a:t>
            </a:r>
            <a:r>
              <a:rPr lang="en-US" altLang="en-US" sz="1100" dirty="0"/>
              <a:t>In considering phenomena, it is critical to recognize what is relevant at different measures of size, time, and energy and to recognize how changes in scale, proportion, or quantity affect a system</a:t>
            </a:r>
            <a:r>
              <a:rPr lang="ja-JP" altLang="en-US" sz="1100" dirty="0"/>
              <a:t>’</a:t>
            </a:r>
            <a:r>
              <a:rPr lang="en-US" altLang="ja-JP" sz="1100" dirty="0"/>
              <a:t>s structure or performance.</a:t>
            </a:r>
          </a:p>
          <a:p>
            <a:pPr eaLnBrk="1" hangingPunct="1">
              <a:lnSpc>
                <a:spcPct val="90000"/>
              </a:lnSpc>
              <a:spcBef>
                <a:spcPct val="0"/>
              </a:spcBef>
            </a:pPr>
            <a:r>
              <a:rPr lang="en-US" altLang="en-US" sz="1100" dirty="0"/>
              <a:t>(Framework, p. 4-1)</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4. </a:t>
            </a:r>
            <a:r>
              <a:rPr lang="en-US" altLang="en-US" sz="1100" i="1" dirty="0"/>
              <a:t>Systems and system models. </a:t>
            </a:r>
            <a:r>
              <a:rPr lang="en-US" altLang="en-US" sz="1100" dirty="0"/>
              <a:t>Defining the system under study—specifying its boundaries and making explicit a model of that system—provides tools for understanding and testing ideas that are applicable throughout science and engineerin</a:t>
            </a:r>
            <a:r>
              <a:rPr lang="en-US" altLang="en-US" sz="1100" b="1" dirty="0"/>
              <a:t>g</a:t>
            </a:r>
            <a:r>
              <a:rPr lang="en-US" altLang="en-US" sz="1100" dirty="0"/>
              <a:t>.</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5. </a:t>
            </a:r>
            <a:r>
              <a:rPr lang="en-US" altLang="en-US" sz="1100" i="1" dirty="0"/>
              <a:t>Energy and matter: Flows, cycles, and conservation. </a:t>
            </a:r>
            <a:r>
              <a:rPr lang="en-US" altLang="en-US" sz="1100" dirty="0"/>
              <a:t>Tracking fluxes of energy and matter into, out of, and within systems helps one understand the systems</a:t>
            </a:r>
            <a:r>
              <a:rPr lang="ja-JP" altLang="en-US" sz="1100" dirty="0"/>
              <a:t>’</a:t>
            </a:r>
            <a:r>
              <a:rPr lang="en-US" altLang="ja-JP" sz="1100" dirty="0"/>
              <a:t> possibilities and limitations.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6. </a:t>
            </a:r>
            <a:r>
              <a:rPr lang="en-US" altLang="en-US" sz="1100" i="1" dirty="0"/>
              <a:t>Structure and function. </a:t>
            </a:r>
            <a:r>
              <a:rPr lang="en-US" altLang="en-US" sz="1100" dirty="0"/>
              <a:t>The way in which an object or living thing is shaped and its substructure determine many of its properties and functions.</a:t>
            </a:r>
          </a:p>
          <a:p>
            <a:pPr eaLnBrk="1" hangingPunct="1">
              <a:lnSpc>
                <a:spcPct val="90000"/>
              </a:lnSpc>
              <a:spcBef>
                <a:spcPct val="0"/>
              </a:spcBef>
            </a:pPr>
            <a:endParaRPr lang="en-US" altLang="en-US" sz="1100" dirty="0"/>
          </a:p>
          <a:p>
            <a:pPr eaLnBrk="1" hangingPunct="1">
              <a:lnSpc>
                <a:spcPct val="90000"/>
              </a:lnSpc>
              <a:spcBef>
                <a:spcPct val="0"/>
              </a:spcBef>
            </a:pPr>
            <a:r>
              <a:rPr lang="en-US" altLang="en-US" sz="1100" dirty="0"/>
              <a:t>7. </a:t>
            </a:r>
            <a:r>
              <a:rPr lang="en-US" altLang="en-US" sz="1100" i="1" dirty="0"/>
              <a:t>Stability and change. </a:t>
            </a:r>
            <a:r>
              <a:rPr lang="en-US" altLang="en-US" sz="1100" dirty="0"/>
              <a:t>For natural and built systems alike, conditions of stability and determinants of rates of change or evolution of the system are critical elements of study.</a:t>
            </a:r>
          </a:p>
          <a:p>
            <a:pPr eaLnBrk="1" hangingPunct="1">
              <a:lnSpc>
                <a:spcPct val="90000"/>
              </a:lnSpc>
              <a:spcBef>
                <a:spcPct val="0"/>
              </a:spcBef>
            </a:pPr>
            <a:r>
              <a:rPr lang="en-US" altLang="en-US" sz="1100" dirty="0"/>
              <a:t>(Framework, p. 4-2)</a:t>
            </a:r>
          </a:p>
          <a:p>
            <a:pPr eaLnBrk="1" hangingPunct="1">
              <a:lnSpc>
                <a:spcPct val="90000"/>
              </a:lnSpc>
              <a:spcBef>
                <a:spcPct val="0"/>
              </a:spcBef>
            </a:pPr>
            <a:endParaRPr lang="en-US" altLang="en-US" sz="1100"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BCCF3E1-6766-4EAE-BAA7-6E3C27D6E8F1}" type="slidenum">
              <a:rPr lang="en-US" altLang="en-US" sz="1200">
                <a:latin typeface="Calibri" pitchFamily="34" charset="0"/>
              </a:rPr>
              <a:pPr eaLnBrk="1" hangingPunct="1"/>
              <a:t>14</a:t>
            </a:fld>
            <a:endParaRPr lang="en-US" altLang="en-US" sz="1200" dirty="0">
              <a:latin typeface="Calibri" pitchFamily="34" charset="0"/>
            </a:endParaRPr>
          </a:p>
        </p:txBody>
      </p:sp>
    </p:spTree>
    <p:extLst>
      <p:ext uri="{BB962C8B-B14F-4D97-AF65-F5344CB8AC3E}">
        <p14:creationId xmlns:p14="http://schemas.microsoft.com/office/powerpoint/2010/main" val="375389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An overarching goal for learning in the physical sciences, therefore, is to help students see that there are mechanisms of cause and effect in all systems and processes that can be understood through a common set of physical and chemical principles.</a:t>
            </a:r>
          </a:p>
          <a:p>
            <a:pPr eaLnBrk="1" hangingPunct="1">
              <a:spcBef>
                <a:spcPct val="0"/>
              </a:spcBef>
            </a:pPr>
            <a:endParaRPr lang="en-US" altLang="en-US" sz="1100" dirty="0"/>
          </a:p>
          <a:p>
            <a:pPr eaLnBrk="1" hangingPunct="1">
              <a:spcBef>
                <a:spcPct val="0"/>
              </a:spcBef>
            </a:pPr>
            <a:r>
              <a:rPr lang="en-US" altLang="en-US" sz="1100" dirty="0"/>
              <a:t>The </a:t>
            </a:r>
            <a:r>
              <a:rPr lang="en-US" altLang="en-US" sz="1100" b="1" dirty="0"/>
              <a:t>first three physical science core ideas answer two fundamental questions</a:t>
            </a:r>
            <a:r>
              <a:rPr lang="en-US" altLang="en-US" sz="1100" dirty="0"/>
              <a:t>—</a:t>
            </a:r>
            <a:r>
              <a:rPr lang="ja-JP" altLang="en-US" sz="1100"/>
              <a:t>“</a:t>
            </a:r>
            <a:r>
              <a:rPr lang="en-US" altLang="ja-JP" sz="1100" dirty="0"/>
              <a:t>What is everything made of?</a:t>
            </a:r>
            <a:r>
              <a:rPr lang="ja-JP" altLang="en-US" sz="1100"/>
              <a:t>”</a:t>
            </a:r>
            <a:r>
              <a:rPr lang="en-US" altLang="ja-JP" sz="1100" dirty="0"/>
              <a:t> and </a:t>
            </a:r>
            <a:r>
              <a:rPr lang="ja-JP" altLang="en-US" sz="1100"/>
              <a:t>“</a:t>
            </a:r>
            <a:r>
              <a:rPr lang="en-US" altLang="ja-JP" sz="1100" dirty="0"/>
              <a:t>Why do things happen?</a:t>
            </a:r>
            <a:r>
              <a:rPr lang="ja-JP" altLang="en-US" sz="1100"/>
              <a:t>”</a:t>
            </a:r>
            <a:r>
              <a:rPr lang="en-US" altLang="ja-JP" sz="1100" dirty="0"/>
              <a:t>—that are not unlike questions that students themselves might ask. These core ideas can be applied to explain and predict a wide variety of phenomena that occur in people</a:t>
            </a:r>
            <a:r>
              <a:rPr lang="ja-JP" altLang="en-US" sz="1100"/>
              <a:t>’</a:t>
            </a:r>
            <a:r>
              <a:rPr lang="en-US" altLang="ja-JP" sz="1100" dirty="0"/>
              <a:t>s everyday lives, such as the evaporation of a puddle of water, the transmission of sound, the digital storage and transmission of information, the tarnishing of metals, and photosynthesis.</a:t>
            </a:r>
          </a:p>
          <a:p>
            <a:pPr eaLnBrk="1" hangingPunct="1">
              <a:spcBef>
                <a:spcPct val="0"/>
              </a:spcBef>
            </a:pPr>
            <a:endParaRPr lang="en-US" altLang="en-US" sz="1100" dirty="0"/>
          </a:p>
          <a:p>
            <a:pPr eaLnBrk="1" hangingPunct="1">
              <a:spcBef>
                <a:spcPct val="0"/>
              </a:spcBef>
            </a:pPr>
            <a:r>
              <a:rPr lang="en-US" altLang="en-US" sz="1100" dirty="0"/>
              <a:t>We also introduce a fourth core idea: PS4: </a:t>
            </a:r>
            <a:r>
              <a:rPr lang="en-US" altLang="en-US" sz="1100" b="1" dirty="0"/>
              <a:t>Waves and Their Applications </a:t>
            </a:r>
            <a:r>
              <a:rPr lang="en-US" altLang="en-US" sz="1100" dirty="0"/>
              <a:t>in Technologies for Information Transfer—which introduces students </a:t>
            </a:r>
          </a:p>
          <a:p>
            <a:pPr eaLnBrk="1" hangingPunct="1">
              <a:spcBef>
                <a:spcPct val="0"/>
              </a:spcBef>
            </a:pPr>
            <a:r>
              <a:rPr lang="en-US" altLang="en-US" sz="1100" dirty="0"/>
              <a:t>to the ways in which advances in the physical sciences during the 20th century underlie all sophisticated technologies available today.</a:t>
            </a:r>
          </a:p>
          <a:p>
            <a:pPr eaLnBrk="1" hangingPunct="1">
              <a:spcBef>
                <a:spcPct val="0"/>
              </a:spcBef>
            </a:pPr>
            <a:endParaRPr lang="en-US" altLang="en-US" sz="1100" dirty="0"/>
          </a:p>
          <a:p>
            <a:pPr eaLnBrk="1" hangingPunct="1">
              <a:spcBef>
                <a:spcPct val="0"/>
              </a:spcBef>
            </a:pPr>
            <a:r>
              <a:rPr lang="en-US" altLang="en-US" sz="1100" dirty="0"/>
              <a:t>The committee included this fourth idea to stress the interplay of physical science and technology, as well as to expand student</a:t>
            </a:r>
            <a:r>
              <a:rPr lang="ja-JP" altLang="en-US" sz="1100"/>
              <a:t>’</a:t>
            </a:r>
            <a:r>
              <a:rPr lang="en-US" altLang="ja-JP" sz="1100" dirty="0"/>
              <a:t>s understanding of light and sound as mechanisms of both energy transfer (see LS3) and transfer of information between objects that are not in contact.</a:t>
            </a:r>
          </a:p>
          <a:p>
            <a:pPr eaLnBrk="1" hangingPunct="1">
              <a:spcBef>
                <a:spcPct val="0"/>
              </a:spcBef>
            </a:pPr>
            <a:r>
              <a:rPr lang="en-US" altLang="en-US" sz="1100" dirty="0"/>
              <a:t>(Framework, p. 5-1)</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1D62087-798D-4DC0-BD41-36DA0AAAA7B4}" type="slidenum">
              <a:rPr lang="en-US" altLang="en-US" sz="1200">
                <a:latin typeface="Calibri" pitchFamily="34" charset="0"/>
              </a:rPr>
              <a:pPr eaLnBrk="1" hangingPunct="1"/>
              <a:t>16</a:t>
            </a:fld>
            <a:endParaRPr lang="en-US" altLang="en-US" sz="1200" dirty="0">
              <a:latin typeface="Calibri" pitchFamily="34" charset="0"/>
            </a:endParaRPr>
          </a:p>
        </p:txBody>
      </p:sp>
    </p:spTree>
    <p:extLst>
      <p:ext uri="{BB962C8B-B14F-4D97-AF65-F5344CB8AC3E}">
        <p14:creationId xmlns:p14="http://schemas.microsoft.com/office/powerpoint/2010/main" val="319153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The life sciences focus on patterns, processes, and relationships of living organisms. Life is self-contained, self-sustaining, self replicating, and evolving, operating according to laws of the physical world, as well as genetic programming. Life scientists use observations, experiments, hypotheses, tests, models, theory and technology to explore how life works. The study of life ranges over scales from single molecules, through organisms and ecosystems, to the entire biosphere, that is all life on Earth. It examines processes that occur on time scales from the blink of an eye, to those that happen over billions of years. Living systems are interconnected and interacting.</a:t>
            </a:r>
          </a:p>
          <a:p>
            <a:pPr eaLnBrk="1" hangingPunct="1">
              <a:spcBef>
                <a:spcPct val="0"/>
              </a:spcBef>
            </a:pPr>
            <a:endParaRPr lang="en-US" altLang="en-US" sz="1100" dirty="0"/>
          </a:p>
          <a:p>
            <a:pPr eaLnBrk="1" hangingPunct="1">
              <a:spcBef>
                <a:spcPct val="0"/>
              </a:spcBef>
            </a:pPr>
            <a:r>
              <a:rPr lang="en-US" altLang="en-US" sz="1100" dirty="0"/>
              <a:t>A core principle of the life sciences is that all organisms are related by evolution and that evolutionary processes have led to the tremendous diversity of the biosphere. There is diversity within species as well as between species. Yet what is learned about the function of a gene or a cell or process in one organism is relevant to other organisms because of their ecological interactions and evolutionary relatedness. Evolution and its underlying genetic mechanisms of inheritance and variability are key to understanding both the unity and the diversity of life on Earth.</a:t>
            </a:r>
          </a:p>
          <a:p>
            <a:pPr eaLnBrk="1" hangingPunct="1">
              <a:spcBef>
                <a:spcPct val="0"/>
              </a:spcBef>
            </a:pPr>
            <a:endParaRPr lang="en-US" altLang="en-US" sz="1100" dirty="0"/>
          </a:p>
          <a:p>
            <a:pPr eaLnBrk="1" hangingPunct="1">
              <a:spcBef>
                <a:spcPct val="0"/>
              </a:spcBef>
            </a:pPr>
            <a:r>
              <a:rPr lang="en-US" altLang="en-US" sz="1100" dirty="0"/>
              <a:t>The first core idea, LS1: </a:t>
            </a:r>
            <a:r>
              <a:rPr lang="en-US" altLang="en-US" sz="1100" b="1" dirty="0"/>
              <a:t>From Molecules to Organisms: Structures and Processes, </a:t>
            </a:r>
            <a:r>
              <a:rPr lang="en-US" altLang="en-US" sz="1100" dirty="0"/>
              <a:t>addresses how individual organisms are configured and how these structures function to support life, growth, behavior, and reproduction. The first core idea hinges on the unifying principle that cells are the basic unit of life.</a:t>
            </a:r>
          </a:p>
          <a:p>
            <a:pPr eaLnBrk="1" hangingPunct="1">
              <a:spcBef>
                <a:spcPct val="0"/>
              </a:spcBef>
            </a:pPr>
            <a:r>
              <a:rPr lang="en-US" altLang="en-US" sz="1100" dirty="0"/>
              <a:t>(Framework, p. 6-1)</a:t>
            </a:r>
          </a:p>
          <a:p>
            <a:pPr eaLnBrk="1" hangingPunct="1">
              <a:spcBef>
                <a:spcPct val="0"/>
              </a:spcBef>
            </a:pPr>
            <a:endParaRPr lang="en-US" altLang="en-US" sz="1100" dirty="0"/>
          </a:p>
          <a:p>
            <a:pPr eaLnBrk="1" hangingPunct="1">
              <a:spcBef>
                <a:spcPct val="0"/>
              </a:spcBef>
            </a:pPr>
            <a:r>
              <a:rPr lang="en-US" altLang="en-US" sz="1100" dirty="0"/>
              <a:t>The second core idea, LS2: </a:t>
            </a:r>
            <a:r>
              <a:rPr lang="en-US" altLang="en-US" sz="1100" b="1" dirty="0"/>
              <a:t>Ecosystems: Interactions, Energy, and Dynamics, </a:t>
            </a:r>
            <a:r>
              <a:rPr lang="en-US" altLang="en-US" sz="1100" dirty="0"/>
              <a:t>explores organisms</a:t>
            </a:r>
            <a:r>
              <a:rPr lang="ja-JP" altLang="en-US" sz="1100"/>
              <a:t>’</a:t>
            </a:r>
            <a:r>
              <a:rPr lang="en-US" altLang="ja-JP" sz="1100" dirty="0"/>
              <a:t> interactions with each other and their physical environment. This include show organisms obtain resources, how they change their environment, how changing environmental factors affect organisms and ecosystems, how social interactions and group behavior play out within and between species, and how these factors all combine to determine ecosystem functioning.</a:t>
            </a:r>
          </a:p>
          <a:p>
            <a:pPr eaLnBrk="1" hangingPunct="1">
              <a:spcBef>
                <a:spcPct val="0"/>
              </a:spcBef>
            </a:pPr>
            <a:endParaRPr lang="en-US" altLang="en-US" sz="1100" dirty="0"/>
          </a:p>
          <a:p>
            <a:pPr eaLnBrk="1" hangingPunct="1">
              <a:spcBef>
                <a:spcPct val="0"/>
              </a:spcBef>
            </a:pPr>
            <a:r>
              <a:rPr lang="en-US" altLang="en-US" sz="1100" dirty="0"/>
              <a:t>The third core idea, LS3: </a:t>
            </a:r>
            <a:r>
              <a:rPr lang="en-US" altLang="en-US" sz="1100" b="1" dirty="0"/>
              <a:t>Heredity: Inheritance and Variation of Traits </a:t>
            </a:r>
            <a:r>
              <a:rPr lang="en-US" altLang="en-US" sz="1100" dirty="0"/>
              <a:t>across generations, focuses on the flow of genetic information between generations. This idea explains the mechanisms of genetic inheritance and describes the environmental and genetic causes of gene mutation and the alteration of gene expression.</a:t>
            </a:r>
          </a:p>
          <a:p>
            <a:pPr eaLnBrk="1" hangingPunct="1">
              <a:spcBef>
                <a:spcPct val="0"/>
              </a:spcBef>
            </a:pPr>
            <a:endParaRPr lang="en-US" altLang="en-US" sz="1100" dirty="0"/>
          </a:p>
          <a:p>
            <a:pPr eaLnBrk="1" hangingPunct="1">
              <a:spcBef>
                <a:spcPct val="0"/>
              </a:spcBef>
            </a:pPr>
            <a:r>
              <a:rPr lang="en-US" altLang="en-US" sz="1100" dirty="0"/>
              <a:t>The fourth core idea, LS4: </a:t>
            </a:r>
            <a:r>
              <a:rPr lang="en-US" altLang="en-US" sz="1100" b="1" dirty="0"/>
              <a:t>Biological Evolution: Unity and Diversity, </a:t>
            </a:r>
            <a:r>
              <a:rPr lang="en-US" altLang="en-US" sz="1100" dirty="0"/>
              <a:t>explores </a:t>
            </a:r>
            <a:r>
              <a:rPr lang="ja-JP" altLang="en-US" sz="1100"/>
              <a:t>“</a:t>
            </a:r>
            <a:r>
              <a:rPr lang="en-US" altLang="ja-JP" sz="1100" dirty="0"/>
              <a:t>changes in the traits of populations of organisms over time</a:t>
            </a:r>
            <a:r>
              <a:rPr lang="ja-JP" altLang="en-US" sz="1100"/>
              <a:t>”</a:t>
            </a:r>
            <a:r>
              <a:rPr lang="en-US" altLang="ja-JP" sz="1100" dirty="0"/>
              <a:t> [1] and the factors that account for species</a:t>
            </a:r>
            <a:r>
              <a:rPr lang="ja-JP" altLang="en-US" sz="1100"/>
              <a:t>’</a:t>
            </a:r>
            <a:r>
              <a:rPr lang="en-US" altLang="ja-JP" sz="1100" dirty="0"/>
              <a:t> unity and diversity alike. It examines how variation of genetically-determined traits in a population may give some members a reproductive advantage in a given environment. This natural selection can lead to adaptation, that is, to a distribution of traits in the population that is matched to and can change with environmental conditions. Such adaptations can eventually lead to the development of separate species in separated populations.</a:t>
            </a:r>
          </a:p>
          <a:p>
            <a:pPr eaLnBrk="1" hangingPunct="1">
              <a:spcBef>
                <a:spcPct val="0"/>
              </a:spcBef>
            </a:pPr>
            <a:r>
              <a:rPr lang="en-US" altLang="en-US" sz="1100" dirty="0"/>
              <a:t>(Framework, p. 6-2)</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31DAAF7-A02E-4EBA-BA41-1B0E0B3360E4}" type="slidenum">
              <a:rPr lang="en-US" altLang="en-US" sz="1200">
                <a:latin typeface="Calibri" pitchFamily="34" charset="0"/>
              </a:rPr>
              <a:pPr eaLnBrk="1" hangingPunct="1"/>
              <a:t>17</a:t>
            </a:fld>
            <a:endParaRPr lang="en-US" altLang="en-US" sz="1200" dirty="0">
              <a:latin typeface="Calibri" pitchFamily="34" charset="0"/>
            </a:endParaRPr>
          </a:p>
        </p:txBody>
      </p:sp>
    </p:spTree>
    <p:extLst>
      <p:ext uri="{BB962C8B-B14F-4D97-AF65-F5344CB8AC3E}">
        <p14:creationId xmlns:p14="http://schemas.microsoft.com/office/powerpoint/2010/main" val="118716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Earth and space sciences (ESS) investigate processes that operate on Earth and also address its place in the solar system and the galaxy. Thus earth and space sciences involve phenomena that range in scale from the unimaginably large to the invisibly small.</a:t>
            </a:r>
          </a:p>
          <a:p>
            <a:pPr eaLnBrk="1" hangingPunct="1">
              <a:spcBef>
                <a:spcPct val="0"/>
              </a:spcBef>
            </a:pPr>
            <a:endParaRPr lang="en-US" altLang="en-US" sz="1100" dirty="0"/>
          </a:p>
          <a:p>
            <a:pPr eaLnBrk="1" hangingPunct="1">
              <a:spcBef>
                <a:spcPct val="0"/>
              </a:spcBef>
            </a:pPr>
            <a:r>
              <a:rPr lang="en-US" altLang="en-US" sz="1100" dirty="0"/>
              <a:t>Earth consists of a set of systems—atmosphere, hydrosphere, geosphere, and biosphere—that are intricately interconnected. These systems have differing sources of energy, and matter cycles within and among them in multiple ways and on various time scales.</a:t>
            </a:r>
          </a:p>
          <a:p>
            <a:pPr eaLnBrk="1" hangingPunct="1">
              <a:spcBef>
                <a:spcPct val="0"/>
              </a:spcBef>
            </a:pPr>
            <a:endParaRPr lang="en-US" altLang="en-US" sz="1100" dirty="0"/>
          </a:p>
          <a:p>
            <a:pPr eaLnBrk="1" hangingPunct="1">
              <a:spcBef>
                <a:spcPct val="0"/>
              </a:spcBef>
            </a:pPr>
            <a:r>
              <a:rPr lang="en-US" altLang="en-US" sz="1100" dirty="0"/>
              <a:t>In addition, Earth is part of a broader system—the solar system—which is itself a small part of one of the many galaxies in the universe.</a:t>
            </a:r>
          </a:p>
          <a:p>
            <a:pPr eaLnBrk="1" hangingPunct="1">
              <a:spcBef>
                <a:spcPct val="0"/>
              </a:spcBef>
            </a:pPr>
            <a:endParaRPr lang="en-US" altLang="en-US" sz="1100" b="1" dirty="0"/>
          </a:p>
          <a:p>
            <a:pPr eaLnBrk="1" hangingPunct="1">
              <a:spcBef>
                <a:spcPct val="0"/>
              </a:spcBef>
            </a:pPr>
            <a:r>
              <a:rPr lang="en-US" altLang="en-US" sz="1100" b="1" dirty="0"/>
              <a:t>Earth</a:t>
            </a:r>
            <a:r>
              <a:rPr lang="ja-JP" altLang="en-US" sz="1100" b="1"/>
              <a:t>’</a:t>
            </a:r>
            <a:r>
              <a:rPr lang="en-US" altLang="ja-JP" sz="1100" b="1" dirty="0"/>
              <a:t>s Place in the Universe </a:t>
            </a:r>
            <a:r>
              <a:rPr lang="en-US" altLang="ja-JP" sz="1100" dirty="0"/>
              <a:t>describes the universe as a whole and addresses its grand scale in both space and time. This idea includes the overall structure, composition, and history of the universe, the forces and processes by which the solar system operates, and Earth</a:t>
            </a:r>
            <a:r>
              <a:rPr lang="ja-JP" altLang="en-US" sz="1100"/>
              <a:t>’</a:t>
            </a:r>
            <a:r>
              <a:rPr lang="en-US" altLang="ja-JP" sz="1100" dirty="0"/>
              <a:t>s planetary</a:t>
            </a:r>
          </a:p>
          <a:p>
            <a:pPr eaLnBrk="1" hangingPunct="1">
              <a:spcBef>
                <a:spcPct val="0"/>
              </a:spcBef>
            </a:pPr>
            <a:r>
              <a:rPr lang="en-US" altLang="en-US" sz="1100" dirty="0"/>
              <a:t>history.</a:t>
            </a:r>
          </a:p>
          <a:p>
            <a:pPr eaLnBrk="1" hangingPunct="1">
              <a:spcBef>
                <a:spcPct val="0"/>
              </a:spcBef>
            </a:pPr>
            <a:endParaRPr lang="en-US" altLang="en-US" sz="1100" b="1" dirty="0"/>
          </a:p>
          <a:p>
            <a:pPr eaLnBrk="1" hangingPunct="1">
              <a:spcBef>
                <a:spcPct val="0"/>
              </a:spcBef>
            </a:pPr>
            <a:r>
              <a:rPr lang="en-US" altLang="en-US" sz="1100" b="1" dirty="0"/>
              <a:t>Earth</a:t>
            </a:r>
            <a:r>
              <a:rPr lang="ja-JP" altLang="en-US" sz="1100" b="1"/>
              <a:t>’</a:t>
            </a:r>
            <a:r>
              <a:rPr lang="en-US" altLang="ja-JP" sz="1100" b="1" dirty="0"/>
              <a:t>s Systems </a:t>
            </a:r>
            <a:r>
              <a:rPr lang="en-US" altLang="ja-JP" sz="1100" dirty="0"/>
              <a:t>encompasses the processes that drive Earth</a:t>
            </a:r>
            <a:r>
              <a:rPr lang="ja-JP" altLang="en-US" sz="1100"/>
              <a:t>’</a:t>
            </a:r>
            <a:r>
              <a:rPr lang="en-US" altLang="ja-JP" sz="1100" dirty="0"/>
              <a:t>s conditions and its continual evolution (i.e., change over time). It addresses the planet</a:t>
            </a:r>
            <a:r>
              <a:rPr lang="ja-JP" altLang="en-US" sz="1100"/>
              <a:t>’</a:t>
            </a:r>
            <a:r>
              <a:rPr lang="en-US" altLang="ja-JP" sz="1100" dirty="0"/>
              <a:t>s large-scale structure and composition, describes its individual systems, and explains how they are interrelated. It also focuses on the mechanisms driving Earth</a:t>
            </a:r>
            <a:r>
              <a:rPr lang="ja-JP" altLang="en-US" sz="1100"/>
              <a:t>’</a:t>
            </a:r>
            <a:r>
              <a:rPr lang="en-US" altLang="ja-JP" sz="1100" dirty="0"/>
              <a:t>s internal motions and on the vital role that water plays in all of the planet</a:t>
            </a:r>
            <a:r>
              <a:rPr lang="ja-JP" altLang="en-US" sz="1100"/>
              <a:t>’</a:t>
            </a:r>
            <a:r>
              <a:rPr lang="en-US" altLang="ja-JP" sz="1100" dirty="0"/>
              <a:t>s systems and surface processes.</a:t>
            </a:r>
          </a:p>
          <a:p>
            <a:pPr eaLnBrk="1" hangingPunct="1">
              <a:spcBef>
                <a:spcPct val="0"/>
              </a:spcBef>
            </a:pPr>
            <a:r>
              <a:rPr lang="en-US" altLang="en-US" sz="1100" dirty="0"/>
              <a:t>(Framework, p. 7-1)</a:t>
            </a:r>
          </a:p>
          <a:p>
            <a:pPr eaLnBrk="1" hangingPunct="1">
              <a:spcBef>
                <a:spcPct val="0"/>
              </a:spcBef>
            </a:pPr>
            <a:endParaRPr lang="en-US" altLang="en-US" sz="1100" b="1" dirty="0"/>
          </a:p>
          <a:p>
            <a:pPr eaLnBrk="1" hangingPunct="1">
              <a:spcBef>
                <a:spcPct val="0"/>
              </a:spcBef>
            </a:pPr>
            <a:r>
              <a:rPr lang="en-US" altLang="en-US" sz="1100" b="1" dirty="0"/>
              <a:t>Earth and Human Activity, </a:t>
            </a:r>
            <a:r>
              <a:rPr lang="en-US" altLang="en-US" sz="1100" dirty="0"/>
              <a:t>addresses society</a:t>
            </a:r>
            <a:r>
              <a:rPr lang="ja-JP" altLang="en-US" sz="1100"/>
              <a:t>’</a:t>
            </a:r>
            <a:r>
              <a:rPr lang="en-US" altLang="ja-JP" sz="1100" dirty="0"/>
              <a:t>s interactions with the planet. Connecting the earth and space sciences to the intimate scale of human life, this idea explains how Earth</a:t>
            </a:r>
            <a:r>
              <a:rPr lang="ja-JP" altLang="en-US" sz="1100"/>
              <a:t>’</a:t>
            </a:r>
            <a:r>
              <a:rPr lang="en-US" altLang="ja-JP" sz="1100" dirty="0"/>
              <a:t>s processes affect people through natural resources and natural hazards, and it describes as well some of the ways in which humanity in turn affects Earth</a:t>
            </a:r>
            <a:r>
              <a:rPr lang="ja-JP" altLang="en-US" sz="1100"/>
              <a:t>’</a:t>
            </a:r>
            <a:r>
              <a:rPr lang="en-US" altLang="ja-JP" sz="1100" dirty="0"/>
              <a:t>s processes (Framework, p. 7-1 &amp; 2).</a:t>
            </a:r>
            <a:endParaRPr lang="en-US" altLang="en-US" sz="1100"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1FE6A97-31C1-4AF5-AB1C-91ABD6F74A43}" type="slidenum">
              <a:rPr lang="en-US" altLang="en-US" sz="1200">
                <a:latin typeface="Calibri" pitchFamily="34" charset="0"/>
              </a:rPr>
              <a:pPr eaLnBrk="1" hangingPunct="1"/>
              <a:t>18</a:t>
            </a:fld>
            <a:endParaRPr lang="en-US" altLang="en-US" sz="1200" dirty="0">
              <a:latin typeface="Calibri" pitchFamily="34" charset="0"/>
            </a:endParaRPr>
          </a:p>
        </p:txBody>
      </p:sp>
    </p:spTree>
    <p:extLst>
      <p:ext uri="{BB962C8B-B14F-4D97-AF65-F5344CB8AC3E}">
        <p14:creationId xmlns:p14="http://schemas.microsoft.com/office/powerpoint/2010/main" val="82055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b="1" dirty="0"/>
              <a:t>Engineering Design: </a:t>
            </a:r>
            <a:r>
              <a:rPr lang="en-US" altLang="en-US" sz="1100" dirty="0"/>
              <a:t>Although there is not yet broad agreement on the full set of core ideas in engineering [1], an emerging consensus is that design is a central practice of engineering; indeed, design is the focus of the vast majority of K-12 engineering curricula currently in use.</a:t>
            </a:r>
          </a:p>
          <a:p>
            <a:pPr eaLnBrk="1" hangingPunct="1">
              <a:lnSpc>
                <a:spcPct val="80000"/>
              </a:lnSpc>
              <a:spcBef>
                <a:spcPct val="0"/>
              </a:spcBef>
            </a:pPr>
            <a:r>
              <a:rPr lang="en-US" altLang="en-US" sz="1100" dirty="0"/>
              <a:t>The components of this core idea include understanding how engineering problems are defined and delimited, how models can be used to develop and refine possible solutions to a design problem, and what methods can be employed to optimize a design.</a:t>
            </a:r>
          </a:p>
          <a:p>
            <a:pPr eaLnBrk="1" hangingPunct="1">
              <a:lnSpc>
                <a:spcPct val="80000"/>
              </a:lnSpc>
              <a:spcBef>
                <a:spcPct val="0"/>
              </a:spcBef>
            </a:pPr>
            <a:endParaRPr lang="en-US" altLang="en-US" sz="1100" b="1" dirty="0"/>
          </a:p>
          <a:p>
            <a:pPr eaLnBrk="1" hangingPunct="1">
              <a:lnSpc>
                <a:spcPct val="80000"/>
              </a:lnSpc>
              <a:spcBef>
                <a:spcPct val="0"/>
              </a:spcBef>
            </a:pPr>
            <a:r>
              <a:rPr lang="en-US" altLang="en-US" sz="1100" b="1" dirty="0"/>
              <a:t>Links Among Engineering, Technology, Science, and Society (ETS2): </a:t>
            </a:r>
            <a:r>
              <a:rPr lang="en-US" altLang="en-US" sz="1100" dirty="0"/>
              <a:t>The applications of science knowledge and practices to engineering, as well as to such areas as medicine and agriculture, have contributed to the technologies and the systems that support them that serve people today. Insights gained from scientific discovery have altered the ways in which buildings, bridges, and cities are constructed; changed the operations of factories; led to new methods of generating and distributing energy; and created new modes of travel and communication. Scientific insights have informed methods of food production, waste disposal, and the diagnosis and treatment of disease. In other words, science-based, or science-improved, designs of technologies and systems affect the ways in which people interact with each other and with the environment, and thus these designs deeply influence society.</a:t>
            </a:r>
          </a:p>
          <a:p>
            <a:pPr eaLnBrk="1" hangingPunct="1">
              <a:lnSpc>
                <a:spcPct val="80000"/>
              </a:lnSpc>
              <a:spcBef>
                <a:spcPct val="0"/>
              </a:spcBef>
            </a:pPr>
            <a:endParaRPr lang="en-US" altLang="en-US" sz="1100" dirty="0"/>
          </a:p>
          <a:p>
            <a:pPr eaLnBrk="1" hangingPunct="1">
              <a:lnSpc>
                <a:spcPct val="80000"/>
              </a:lnSpc>
              <a:spcBef>
                <a:spcPct val="0"/>
              </a:spcBef>
            </a:pPr>
            <a:r>
              <a:rPr lang="en-US" altLang="en-US" sz="1100" dirty="0"/>
              <a:t>In turn, society influences science and engineering. Societal decisions, which may shaped by a variety of economic, political, and cultural factors, establish goals and priorities for technologies</a:t>
            </a:r>
            <a:r>
              <a:rPr lang="ja-JP" altLang="en-US" sz="1100"/>
              <a:t>’</a:t>
            </a:r>
            <a:r>
              <a:rPr lang="en-US" altLang="ja-JP" sz="1100" dirty="0"/>
              <a:t> improvement or replacement.</a:t>
            </a:r>
          </a:p>
          <a:p>
            <a:pPr eaLnBrk="1" hangingPunct="1">
              <a:lnSpc>
                <a:spcPct val="80000"/>
              </a:lnSpc>
              <a:spcBef>
                <a:spcPct val="0"/>
              </a:spcBef>
            </a:pPr>
            <a:r>
              <a:rPr lang="en-US" altLang="en-US" sz="1100" dirty="0"/>
              <a:t>(Framework, p. 8-1)</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29057" indent="-280406" eaLnBrk="0" hangingPunct="0">
              <a:defRPr sz="2400">
                <a:solidFill>
                  <a:schemeClr val="tx1"/>
                </a:solidFill>
                <a:latin typeface="Arial" pitchFamily="34" charset="0"/>
                <a:ea typeface="MS PGothic" pitchFamily="34" charset="-128"/>
              </a:defRPr>
            </a:lvl2pPr>
            <a:lvl3pPr marL="1121626" indent="-224325" eaLnBrk="0" hangingPunct="0">
              <a:defRPr sz="2400">
                <a:solidFill>
                  <a:schemeClr val="tx1"/>
                </a:solidFill>
                <a:latin typeface="Arial" pitchFamily="34" charset="0"/>
                <a:ea typeface="MS PGothic" pitchFamily="34" charset="-128"/>
              </a:defRPr>
            </a:lvl3pPr>
            <a:lvl4pPr marL="1570276" indent="-224325" eaLnBrk="0" hangingPunct="0">
              <a:defRPr sz="2400">
                <a:solidFill>
                  <a:schemeClr val="tx1"/>
                </a:solidFill>
                <a:latin typeface="Arial" pitchFamily="34" charset="0"/>
                <a:ea typeface="MS PGothic" pitchFamily="34" charset="-128"/>
              </a:defRPr>
            </a:lvl4pPr>
            <a:lvl5pPr marL="2018927" indent="-224325" eaLnBrk="0" hangingPunct="0">
              <a:defRPr sz="2400">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10F98DF-9A56-4AD7-90DA-21C9E50DFABA}" type="slidenum">
              <a:rPr lang="en-US" altLang="en-US" sz="1200">
                <a:latin typeface="Calibri" pitchFamily="34" charset="0"/>
              </a:rPr>
              <a:pPr eaLnBrk="1" hangingPunct="1"/>
              <a:t>19</a:t>
            </a:fld>
            <a:endParaRPr lang="en-US" altLang="en-US" sz="1200" dirty="0">
              <a:latin typeface="Calibri" pitchFamily="34" charset="0"/>
            </a:endParaRPr>
          </a:p>
        </p:txBody>
      </p:sp>
    </p:spTree>
    <p:extLst>
      <p:ext uri="{BB962C8B-B14F-4D97-AF65-F5344CB8AC3E}">
        <p14:creationId xmlns:p14="http://schemas.microsoft.com/office/powerpoint/2010/main" val="5427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39988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47227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197429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45329" y="267890"/>
            <a:ext cx="1740173" cy="112514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7648" y="1600647"/>
            <a:ext cx="4060775" cy="4525119"/>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4625578" y="1600647"/>
            <a:ext cx="4060775" cy="4525119"/>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extLst>
      <p:ext uri="{BB962C8B-B14F-4D97-AF65-F5344CB8AC3E}">
        <p14:creationId xmlns:p14="http://schemas.microsoft.com/office/powerpoint/2010/main" val="4010296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 y="71438"/>
            <a:ext cx="72009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DB1B1A9D-DD2A-4C48-928B-B8DA731309AE}" type="datetime1">
              <a:rPr lang="en-US" smtClean="0"/>
              <a:t>7/30/2015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P-12 MSOU of PIMSER</a:t>
            </a:r>
            <a:endParaRPr lang="en-US" dirty="0"/>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p>
        </p:txBody>
      </p:sp>
    </p:spTree>
    <p:extLst>
      <p:ext uri="{BB962C8B-B14F-4D97-AF65-F5344CB8AC3E}">
        <p14:creationId xmlns:p14="http://schemas.microsoft.com/office/powerpoint/2010/main" val="266954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Freeform 6"/>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8EB149"/>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42530" y="5257800"/>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7" name="Slide Number Placeholder 26"/>
          <p:cNvSpPr>
            <a:spLocks noGrp="1"/>
          </p:cNvSpPr>
          <p:nvPr>
            <p:ph type="sldNum" sz="quarter" idx="12"/>
          </p:nvPr>
        </p:nvSpPr>
        <p:spPr>
          <a:xfrm>
            <a:off x="8382000" y="6407944"/>
            <a:ext cx="631032" cy="365125"/>
          </a:xfrm>
        </p:spPr>
        <p:txBody>
          <a:bodyPr/>
          <a:lstStyle>
            <a:lvl1pPr>
              <a:defRPr sz="1800">
                <a:solidFill>
                  <a:srgbClr val="FFFFFF"/>
                </a:solidFill>
              </a:defRPr>
            </a:lvl1pPr>
            <a:extLst/>
          </a:lstStyle>
          <a:p>
            <a:fld id="{1B57BDEF-2817-4193-ADD3-49F111FF98FB}" type="slidenum">
              <a:rPr lang="en-US" smtClean="0"/>
              <a:pPr/>
              <a:t>‹#›</a:t>
            </a:fld>
            <a:endParaRPr lang="en-US" dirty="0"/>
          </a:p>
        </p:txBody>
      </p:sp>
      <p:pic>
        <p:nvPicPr>
          <p:cNvPr id="1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304801"/>
            <a:ext cx="1676400" cy="80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507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ctivity">
    <p:spTree>
      <p:nvGrpSpPr>
        <p:cNvPr id="1" name=""/>
        <p:cNvGrpSpPr/>
        <p:nvPr/>
      </p:nvGrpSpPr>
      <p:grpSpPr>
        <a:xfrm>
          <a:off x="0" y="0"/>
          <a:ext cx="0" cy="0"/>
          <a:chOff x="0" y="0"/>
          <a:chExt cx="0" cy="0"/>
        </a:xfrm>
      </p:grpSpPr>
      <p:sp>
        <p:nvSpPr>
          <p:cNvPr id="7" name="Freeform 6"/>
          <p:cNvSpPr>
            <a:spLocks/>
          </p:cNvSpPr>
          <p:nvPr/>
        </p:nvSpPr>
        <p:spPr bwMode="auto">
          <a:xfrm flipH="1" flipV="1">
            <a:off x="0" y="14478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8EB149"/>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flipH="1" flipV="1">
            <a:off x="0" y="838200"/>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flipH="1" flipV="1">
            <a:off x="0" y="0"/>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userDrawn="1"/>
        </p:nvCxnSpPr>
        <p:spPr>
          <a:xfrm>
            <a:off x="-3765" y="1066800"/>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 name="Right Triangle 9"/>
          <p:cNvSpPr/>
          <p:nvPr/>
        </p:nvSpPr>
        <p:spPr>
          <a:xfrm>
            <a:off x="-7089" y="213360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3" name="Title 6"/>
          <p:cNvSpPr>
            <a:spLocks noGrp="1"/>
          </p:cNvSpPr>
          <p:nvPr>
            <p:ph type="title"/>
          </p:nvPr>
        </p:nvSpPr>
        <p:spPr>
          <a:xfrm>
            <a:off x="0" y="0"/>
            <a:ext cx="9144000" cy="1143000"/>
          </a:xfrm>
        </p:spPr>
        <p:txBody>
          <a:bodyPr rtlCol="0"/>
          <a:lstStyle>
            <a:lvl1pPr algn="ctr">
              <a:defRPr>
                <a:solidFill>
                  <a:schemeClr val="tx2">
                    <a:lumMod val="50000"/>
                  </a:schemeClr>
                </a:solidFill>
                <a:effectLst>
                  <a:glow rad="101600">
                    <a:schemeClr val="bg1">
                      <a:alpha val="75000"/>
                    </a:schemeClr>
                  </a:glow>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5" name="Text Placeholder 29"/>
          <p:cNvSpPr>
            <a:spLocks noGrp="1"/>
          </p:cNvSpPr>
          <p:nvPr>
            <p:ph idx="1"/>
          </p:nvPr>
        </p:nvSpPr>
        <p:spPr>
          <a:xfrm>
            <a:off x="457200" y="2057400"/>
            <a:ext cx="8229600" cy="4648200"/>
          </a:xfrm>
          <a:prstGeom prst="rect">
            <a:avLst/>
          </a:prstGeom>
        </p:spPr>
        <p:txBody>
          <a:bodyPr vert="horz">
            <a:normAutofit/>
          </a:bodyPr>
          <a:lstStyle>
            <a:lvl1pPr>
              <a:defRPr sz="2800"/>
            </a:lvl1pPr>
            <a:lvl2pPr>
              <a:defRPr sz="2400"/>
            </a:lvl2pPr>
            <a:lvl3pPr>
              <a:defRPr sz="2400"/>
            </a:lvl3pPr>
            <a:lvl4pPr>
              <a:defRPr sz="2000"/>
            </a:lvl4pPr>
            <a:lvl5pPr>
              <a:defRPr sz="2000"/>
            </a:lvl5pPr>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Slide Number Placeholder 26"/>
          <p:cNvSpPr>
            <a:spLocks noGrp="1"/>
          </p:cNvSpPr>
          <p:nvPr userDrawn="1">
            <p:ph type="sldNum" sz="quarter" idx="12"/>
          </p:nvPr>
        </p:nvSpPr>
        <p:spPr>
          <a:xfrm>
            <a:off x="8382000" y="6407944"/>
            <a:ext cx="631032" cy="365125"/>
          </a:xfrm>
        </p:spPr>
        <p:txBody>
          <a:bodyPr/>
          <a:lstStyle>
            <a:lvl1pPr>
              <a:defRPr sz="1800">
                <a:solidFill>
                  <a:schemeClr val="tx1"/>
                </a:solidFill>
              </a:defRPr>
            </a:lvl1pPr>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201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a:lvl1pPr>
            <a:lvl2pPr>
              <a:defRPr sz="24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229600" y="6172200"/>
            <a:ext cx="707232" cy="365125"/>
          </a:xfrm>
        </p:spPr>
        <p:txBody>
          <a:bodyPr/>
          <a:lstStyle>
            <a:lvl1pPr>
              <a:defRPr sz="1800"/>
            </a:lvl1pPr>
            <a:extLst/>
          </a:lstStyle>
          <a:p>
            <a:fld id="{1B57BDEF-2817-4193-ADD3-49F111FF98F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3142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67114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1B57BDEF-2817-4193-ADD3-49F111FF98F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03368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325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067379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extLst/>
          </a:lstStyle>
          <a:p>
            <a:fld id="{1B57BDEF-2817-4193-ADD3-49F111FF98F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175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9770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775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57BDEF-2817-4193-ADD3-49F111FF98F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936607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516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886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3"/>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a:xfrm>
            <a:off x="8305800" y="6248400"/>
            <a:ext cx="554832" cy="365125"/>
          </a:xfrm>
        </p:spPr>
        <p:txBody>
          <a:bodyPr rtlCol="0"/>
          <a:lstStyle>
            <a:lvl1pPr hangingPunct="1">
              <a:defRPr/>
            </a:lvl1pPr>
          </a:lstStyle>
          <a:p>
            <a:pPr>
              <a:defRPr/>
            </a:pPr>
            <a:fld id="{5808360D-A3EB-44DC-9610-85D934BC29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46324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B57BDEF-2817-4193-ADD3-49F111FF98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051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606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8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399382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7123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0530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055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4657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968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941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2099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618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658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47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294484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579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000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61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751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379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24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70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072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86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916833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45329" y="267890"/>
            <a:ext cx="1740173" cy="112514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7648" y="1600647"/>
            <a:ext cx="4060775" cy="4525119"/>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4625578" y="1600647"/>
            <a:ext cx="4060775" cy="4525119"/>
          </a:xfrm>
        </p:spPr>
        <p:txBody>
          <a:bodyPr/>
          <a:lstStyle>
            <a:lvl1pPr>
              <a:defRPr sz="19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1764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7238635" y="228829"/>
            <a:ext cx="1784821" cy="118988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355"/>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09805" hangingPunct="0">
              <a:defRPr>
                <a:latin typeface="Helvetica Light" charset="0"/>
                <a:ea typeface="Helvetica Light" charset="0"/>
                <a:cs typeface="Helvetica Light" charset="0"/>
                <a:sym typeface="Helvetica Light" charset="0"/>
              </a:defRPr>
            </a:lvl1pPr>
          </a:lstStyle>
          <a:p>
            <a:pPr>
              <a:defRPr/>
            </a:pPr>
            <a:fld id="{40DF1E8F-B06E-410C-A01A-DEE2FD5FE4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450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45329" y="267890"/>
            <a:ext cx="1740173" cy="112514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1404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 y="71438"/>
            <a:ext cx="72009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DB1B1A9D-DD2A-4C48-928B-B8DA731309AE}" type="datetime1">
              <a:rPr lang="en-US" smtClean="0">
                <a:solidFill>
                  <a:prstClr val="black">
                    <a:tint val="75000"/>
                  </a:prstClr>
                </a:solidFill>
              </a:rPr>
              <a:pPr>
                <a:defRPr/>
              </a:pPr>
              <a:t>7/30/2015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smtClean="0">
                <a:solidFill>
                  <a:prstClr val="black">
                    <a:tint val="75000"/>
                  </a:prstClr>
                </a:solidFill>
              </a:rPr>
              <a:t>P-12 MSOU of PIMSER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86628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173852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338885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37426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802C9-6766-4119-ABF3-11C22521804E}" type="datetimeFigureOut">
              <a:rPr lang="en-US" smtClean="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3DC88D-A23A-47B3-9361-60907F4C4D59}" type="slidenum">
              <a:rPr lang="en-US" smtClean="0"/>
              <a:t>‹#›</a:t>
            </a:fld>
            <a:endParaRPr lang="en-US" dirty="0"/>
          </a:p>
        </p:txBody>
      </p:sp>
    </p:spTree>
    <p:extLst>
      <p:ext uri="{BB962C8B-B14F-4D97-AF65-F5344CB8AC3E}">
        <p14:creationId xmlns:p14="http://schemas.microsoft.com/office/powerpoint/2010/main" val="21966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02C9-6766-4119-ABF3-11C22521804E}" type="datetimeFigureOut">
              <a:rPr lang="en-US" smtClean="0"/>
              <a:t>7/30/2015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DC88D-A23A-47B3-9361-60907F4C4D59}" type="slidenum">
              <a:rPr lang="en-US" smtClean="0"/>
              <a:t>‹#›</a:t>
            </a:fld>
            <a:endParaRPr lang="en-US" dirty="0"/>
          </a:p>
        </p:txBody>
      </p:sp>
    </p:spTree>
    <p:extLst>
      <p:ext uri="{BB962C8B-B14F-4D97-AF65-F5344CB8AC3E}">
        <p14:creationId xmlns:p14="http://schemas.microsoft.com/office/powerpoint/2010/main" val="417074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8EB149"/>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6"/>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458200" y="6407944"/>
            <a:ext cx="554832" cy="365125"/>
          </a:xfrm>
          <a:prstGeom prst="rect">
            <a:avLst/>
          </a:prstGeom>
        </p:spPr>
        <p:txBody>
          <a:bodyPr vert="horz" anchor="b"/>
          <a:lstStyle>
            <a:lvl1pPr algn="r" eaLnBrk="1" latinLnBrk="0" hangingPunct="1">
              <a:defRPr kumimoji="0" sz="1600" b="0">
                <a:solidFill>
                  <a:schemeClr val="tx1"/>
                </a:solidFill>
              </a:defRPr>
            </a:lvl1pPr>
            <a:extLst/>
          </a:lstStyle>
          <a:p>
            <a:fld id="{1B57BDEF-2817-4193-ADD3-49F111FF98FB}" type="slidenum">
              <a:rPr lang="en-US" smtClean="0">
                <a:solidFill>
                  <a:prstClr val="black"/>
                </a:solidFill>
              </a:rPr>
              <a:pPr/>
              <a:t>‹#›</a:t>
            </a:fld>
            <a:endParaRPr lang="en-US" dirty="0">
              <a:solidFill>
                <a:prstClr val="black"/>
              </a:solidFill>
            </a:endParaRPr>
          </a:p>
        </p:txBody>
      </p:sp>
      <p:pic>
        <p:nvPicPr>
          <p:cNvPr id="10" name="Picture 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15200" y="304800"/>
            <a:ext cx="142333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0057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rtl="0" eaLnBrk="1" latinLnBrk="0" hangingPunct="1">
        <a:spcBef>
          <a:spcPct val="0"/>
        </a:spcBef>
        <a:buNone/>
        <a:defRPr kumimoji="0" sz="4000" b="1" kern="1200" baseline="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6FFDC-F3C3-43EB-AEC7-B51A6D635F01}"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EF7B5-8933-4CF3-B8EA-6368C95645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69835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02C9-6766-4119-ABF3-11C22521804E}" type="datetimeFigureOut">
              <a:rPr lang="en-US" smtClean="0">
                <a:solidFill>
                  <a:prstClr val="black">
                    <a:tint val="75000"/>
                  </a:prstClr>
                </a:solidFill>
              </a:rPr>
              <a:pPr/>
              <a:t>7/30/2015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DC88D-A23A-47B3-9361-60907F4C4D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456471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nextgenscienc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kevincrumpscience.weebly.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nextgenscience.org/" TargetMode="Externa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package" Target="../embeddings/Microsoft_Word_Document2.docx"/><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package" Target="../embeddings/Microsoft_Word_Document4.docx"/></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package" Target="../embeddings/Microsoft_Word_Document5.docx"/><Relationship Id="rId7" Type="http://schemas.openxmlformats.org/officeDocument/2006/relationships/image" Target="../media/image48.png"/><Relationship Id="rId2" Type="http://schemas.openxmlformats.org/officeDocument/2006/relationships/slideLayout" Target="../slideLayouts/slideLayout40.xml"/><Relationship Id="rId1" Type="http://schemas.openxmlformats.org/officeDocument/2006/relationships/vmlDrawing" Target="../drawings/vmlDrawing2.vml"/><Relationship Id="rId6" Type="http://schemas.openxmlformats.org/officeDocument/2006/relationships/image" Target="../media/image47.emf"/><Relationship Id="rId5" Type="http://schemas.openxmlformats.org/officeDocument/2006/relationships/package" Target="../embeddings/Microsoft_Word_Document6.docx"/><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0.xml"/><Relationship Id="rId1" Type="http://schemas.openxmlformats.org/officeDocument/2006/relationships/vmlDrawing" Target="../drawings/vmlDrawing3.vml"/><Relationship Id="rId5" Type="http://schemas.openxmlformats.org/officeDocument/2006/relationships/image" Target="../media/image50.emf"/><Relationship Id="rId4" Type="http://schemas.openxmlformats.org/officeDocument/2006/relationships/package" Target="../embeddings/Microsoft_Word_Document7.docx"/></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www.kevincrumpscience.weebl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815" y="228600"/>
            <a:ext cx="7772400" cy="2209800"/>
          </a:xfrm>
        </p:spPr>
        <p:txBody>
          <a:bodyPr>
            <a:normAutofit/>
          </a:bodyPr>
          <a:lstStyle/>
          <a:p>
            <a:r>
              <a:rPr lang="en-US" b="1" i="1" dirty="0" smtClean="0"/>
              <a:t>Rough River State Park </a:t>
            </a:r>
            <a:br>
              <a:rPr lang="en-US" b="1" i="1" dirty="0" smtClean="0"/>
            </a:br>
            <a:r>
              <a:rPr lang="en-US" b="1" i="1" dirty="0" smtClean="0"/>
              <a:t>Summer Meeting</a:t>
            </a:r>
            <a:endParaRPr lang="en-US" b="1" i="1" dirty="0"/>
          </a:p>
        </p:txBody>
      </p:sp>
      <p:sp>
        <p:nvSpPr>
          <p:cNvPr id="3" name="Subtitle 2"/>
          <p:cNvSpPr>
            <a:spLocks noGrp="1"/>
          </p:cNvSpPr>
          <p:nvPr>
            <p:ph type="subTitle" idx="1"/>
          </p:nvPr>
        </p:nvSpPr>
        <p:spPr>
          <a:xfrm>
            <a:off x="3301041" y="1284044"/>
            <a:ext cx="5888967" cy="1066800"/>
          </a:xfrm>
        </p:spPr>
        <p:txBody>
          <a:bodyPr>
            <a:noAutofit/>
          </a:bodyPr>
          <a:lstStyle/>
          <a:p>
            <a:endParaRPr lang="en-US" sz="4400" b="1" dirty="0" smtClean="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199" y="2548314"/>
            <a:ext cx="3038431" cy="135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55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p:cNvSpPr>
          <p:nvPr/>
        </p:nvSpPr>
        <p:spPr bwMode="auto">
          <a:xfrm>
            <a:off x="0" y="2571750"/>
            <a:ext cx="9144000" cy="1607344"/>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88799" tIns="50744" rIns="88799" bIns="50744"/>
          <a:lstStyle/>
          <a:p>
            <a:pPr algn="ctr" defTabSz="912411" fontAlgn="base" hangingPunct="0">
              <a:lnSpc>
                <a:spcPts val="5761"/>
              </a:lnSpc>
              <a:spcBef>
                <a:spcPts val="1264"/>
              </a:spcBef>
              <a:spcAft>
                <a:spcPct val="0"/>
              </a:spcAft>
            </a:pPr>
            <a:r>
              <a:rPr lang="en-US" sz="4600" b="1" dirty="0">
                <a:solidFill>
                  <a:srgbClr val="000000"/>
                </a:solidFill>
                <a:latin typeface="Helvetica" charset="0"/>
                <a:sym typeface="Helvetica" charset="0"/>
              </a:rPr>
              <a:t>What’s Different about the Next Generation Science Standards?</a:t>
            </a:r>
            <a:endParaRPr lang="en-US" sz="4600" dirty="0">
              <a:solidFill>
                <a:srgbClr val="000000"/>
              </a:solidFill>
              <a:sym typeface="Helvetica Light" charset="0"/>
            </a:endParaRPr>
          </a:p>
        </p:txBody>
      </p:sp>
      <p:pic>
        <p:nvPicPr>
          <p:cNvPr id="6" name="Picture 10"/>
          <p:cNvPicPr>
            <a:picLocks noChangeAspect="1"/>
          </p:cNvPicPr>
          <p:nvPr/>
        </p:nvPicPr>
        <p:blipFill>
          <a:blip r:embed="rId2" cstate="print"/>
          <a:srcRect/>
          <a:stretch>
            <a:fillRect/>
          </a:stretch>
        </p:blipFill>
        <p:spPr bwMode="auto">
          <a:xfrm>
            <a:off x="2730502" y="385561"/>
            <a:ext cx="3365500" cy="1503784"/>
          </a:xfrm>
          <a:prstGeom prst="rect">
            <a:avLst/>
          </a:prstGeom>
          <a:noFill/>
          <a:ln w="9525">
            <a:noFill/>
            <a:miter lim="800000"/>
            <a:headEnd/>
            <a:tailEnd/>
          </a:ln>
        </p:spPr>
      </p:pic>
      <p:sp>
        <p:nvSpPr>
          <p:cNvPr id="3" name="TextBox 2"/>
          <p:cNvSpPr txBox="1"/>
          <p:nvPr/>
        </p:nvSpPr>
        <p:spPr>
          <a:xfrm>
            <a:off x="1062673" y="4740049"/>
            <a:ext cx="7018653" cy="1015663"/>
          </a:xfrm>
          <a:prstGeom prst="rect">
            <a:avLst/>
          </a:prstGeom>
          <a:noFill/>
        </p:spPr>
        <p:txBody>
          <a:bodyPr wrap="none" rtlCol="0">
            <a:spAutoFit/>
          </a:bodyPr>
          <a:lstStyle/>
          <a:p>
            <a:r>
              <a:rPr lang="en-US" sz="6000" b="1" i="1" dirty="0" smtClean="0"/>
              <a:t>Where can I find out?</a:t>
            </a:r>
            <a:endParaRPr lang="en-US" sz="6000" b="1" i="1" dirty="0"/>
          </a:p>
        </p:txBody>
      </p:sp>
    </p:spTree>
    <p:extLst>
      <p:ext uri="{BB962C8B-B14F-4D97-AF65-F5344CB8AC3E}">
        <p14:creationId xmlns:p14="http://schemas.microsoft.com/office/powerpoint/2010/main" val="126739556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marL="0" indent="0"/>
            <a:r>
              <a:rPr lang="en-US" dirty="0" smtClean="0"/>
              <a:t/>
            </a:r>
            <a:br>
              <a:rPr lang="en-US" dirty="0" smtClean="0"/>
            </a:br>
            <a:r>
              <a:rPr lang="en-US" dirty="0"/>
              <a:t/>
            </a:r>
            <a:br>
              <a:rPr lang="en-US" dirty="0"/>
            </a:br>
            <a:r>
              <a:rPr lang="en-US" dirty="0" smtClean="0"/>
              <a:t/>
            </a:r>
            <a:br>
              <a:rPr lang="en-US" dirty="0" smtClean="0"/>
            </a:br>
            <a:r>
              <a:rPr lang="en-US" dirty="0" smtClean="0"/>
              <a:t>NGSS </a:t>
            </a:r>
            <a:r>
              <a:rPr lang="en-US" dirty="0"/>
              <a:t>website:</a:t>
            </a:r>
            <a:br>
              <a:rPr lang="en-US" dirty="0"/>
            </a:br>
            <a:r>
              <a:rPr lang="en-US" dirty="0">
                <a:hlinkClick r:id="rId2"/>
              </a:rPr>
              <a:t>www.nextgenscience.org</a:t>
            </a:r>
            <a:r>
              <a:rPr lang="en-US" dirty="0"/>
              <a:t/>
            </a:r>
            <a:br>
              <a:rPr lang="en-US" dirty="0"/>
            </a:br>
            <a:endParaRPr lang="en-US" dirty="0"/>
          </a:p>
        </p:txBody>
      </p:sp>
      <p:sp>
        <p:nvSpPr>
          <p:cNvPr id="3" name="Content Placeholder 2"/>
          <p:cNvSpPr>
            <a:spLocks noGrp="1"/>
          </p:cNvSpPr>
          <p:nvPr>
            <p:ph idx="1"/>
          </p:nvPr>
        </p:nvSpPr>
        <p:spPr>
          <a:xfrm>
            <a:off x="457200" y="2667000"/>
            <a:ext cx="8229600" cy="3459163"/>
          </a:xfrm>
        </p:spPr>
        <p:txBody>
          <a:bodyPr/>
          <a:lstStyle/>
          <a:p>
            <a:endParaRPr lang="en-US" dirty="0" smtClean="0"/>
          </a:p>
          <a:p>
            <a:pPr marL="0" indent="0" algn="ctr">
              <a:buNone/>
            </a:pPr>
            <a:r>
              <a:rPr lang="en-US" dirty="0" smtClean="0"/>
              <a:t>There is also a FREE NGSS App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810000"/>
            <a:ext cx="2743200"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81000"/>
            <a:ext cx="2009278" cy="914400"/>
          </a:xfrm>
          <a:prstGeom prst="rect">
            <a:avLst/>
          </a:prstGeom>
        </p:spPr>
      </p:pic>
    </p:spTree>
    <p:extLst>
      <p:ext uri="{BB962C8B-B14F-4D97-AF65-F5344CB8AC3E}">
        <p14:creationId xmlns:p14="http://schemas.microsoft.com/office/powerpoint/2010/main" val="3533291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p:cNvSpPr>
          <p:nvPr/>
        </p:nvSpPr>
        <p:spPr bwMode="auto">
          <a:xfrm>
            <a:off x="0" y="321470"/>
            <a:ext cx="9144000" cy="1209973"/>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p>
            <a:r>
              <a:rPr lang="en-US" sz="3100" dirty="0">
                <a:solidFill>
                  <a:prstClr val="black"/>
                </a:solidFill>
                <a:cs typeface="Calibri" pitchFamily="34" charset="0"/>
              </a:rPr>
              <a:t>   Three Dimensions Intertwined</a:t>
            </a:r>
            <a:endParaRPr lang="en-US" sz="3100" dirty="0">
              <a:solidFill>
                <a:prstClr val="black"/>
              </a:solidFill>
            </a:endParaRPr>
          </a:p>
        </p:txBody>
      </p:sp>
      <p:pic>
        <p:nvPicPr>
          <p:cNvPr id="65540" name="Picture 7" descr="86491665.jpg"/>
          <p:cNvPicPr>
            <a:picLocks noChangeAspect="1"/>
          </p:cNvPicPr>
          <p:nvPr/>
        </p:nvPicPr>
        <p:blipFill>
          <a:blip r:embed="rId2" cstate="print"/>
          <a:srcRect/>
          <a:stretch>
            <a:fillRect/>
          </a:stretch>
        </p:blipFill>
        <p:spPr bwMode="auto">
          <a:xfrm>
            <a:off x="7404943" y="375047"/>
            <a:ext cx="1739057" cy="1124025"/>
          </a:xfrm>
          <a:prstGeom prst="rect">
            <a:avLst/>
          </a:prstGeom>
          <a:noFill/>
          <a:ln w="9525">
            <a:solidFill>
              <a:srgbClr val="303A96"/>
            </a:solidFill>
            <a:round/>
            <a:headEnd/>
            <a:tailEnd/>
          </a:ln>
        </p:spPr>
      </p:pic>
      <p:sp>
        <p:nvSpPr>
          <p:cNvPr id="65542" name="Content Placeholder 6"/>
          <p:cNvSpPr>
            <a:spLocks noGrp="1"/>
          </p:cNvSpPr>
          <p:nvPr>
            <p:ph sz="half" idx="1"/>
          </p:nvPr>
        </p:nvSpPr>
        <p:spPr>
          <a:xfrm>
            <a:off x="4699000" y="1643063"/>
            <a:ext cx="4060775" cy="4525119"/>
          </a:xfrm>
          <a:ln>
            <a:solidFill>
              <a:schemeClr val="tx1"/>
            </a:solidFill>
          </a:ln>
        </p:spPr>
        <p:txBody>
          <a:bodyPr/>
          <a:lstStyle/>
          <a:p>
            <a:pPr>
              <a:buFont typeface="Wingdings" pitchFamily="2" charset="2"/>
              <a:buChar char="Ø"/>
            </a:pPr>
            <a:r>
              <a:rPr lang="en-US" sz="2500" dirty="0"/>
              <a:t>The NGSS are written as Performance Expectations</a:t>
            </a:r>
          </a:p>
          <a:p>
            <a:pPr>
              <a:buFont typeface="Wingdings" pitchFamily="2" charset="2"/>
              <a:buChar char="Ø"/>
            </a:pPr>
            <a:endParaRPr lang="en-US" sz="2500" dirty="0"/>
          </a:p>
          <a:p>
            <a:pPr>
              <a:buFont typeface="Wingdings" pitchFamily="2" charset="2"/>
              <a:buChar char="Ø"/>
            </a:pPr>
            <a:r>
              <a:rPr lang="en-US" sz="2500" dirty="0"/>
              <a:t>NGSS will require contextual application of the three dimensions by students.</a:t>
            </a:r>
          </a:p>
          <a:p>
            <a:pPr>
              <a:buFont typeface="Wingdings" pitchFamily="2" charset="2"/>
              <a:buChar char="Ø"/>
            </a:pPr>
            <a:endParaRPr lang="en-US" sz="2500" dirty="0"/>
          </a:p>
          <a:p>
            <a:pPr>
              <a:buFont typeface="Wingdings" pitchFamily="2" charset="2"/>
              <a:buChar char="Ø"/>
            </a:pPr>
            <a:r>
              <a:rPr lang="en-US" sz="2500" dirty="0"/>
              <a:t>Focus is on how and why as well as what</a:t>
            </a:r>
          </a:p>
        </p:txBody>
      </p:sp>
      <p:pic>
        <p:nvPicPr>
          <p:cNvPr id="1026" name="Picture 2" descr="C:\Users\spruitt\AppData\Local\Microsoft\Windows\Temporary Internet Files\Content.Outlook\VAFBDWU5\weave.jpg"/>
          <p:cNvPicPr>
            <a:picLocks noChangeAspect="1" noChangeArrowheads="1"/>
          </p:cNvPicPr>
          <p:nvPr/>
        </p:nvPicPr>
        <p:blipFill>
          <a:blip r:embed="rId3" cstate="print"/>
          <a:srcRect/>
          <a:stretch>
            <a:fillRect/>
          </a:stretch>
        </p:blipFill>
        <p:spPr bwMode="auto">
          <a:xfrm>
            <a:off x="254000" y="1774031"/>
            <a:ext cx="4243917" cy="4155281"/>
          </a:xfrm>
          <a:prstGeom prst="rect">
            <a:avLst/>
          </a:prstGeom>
          <a:noFill/>
        </p:spPr>
      </p:pic>
      <p:sp>
        <p:nvSpPr>
          <p:cNvPr id="2" name="TextBox 1"/>
          <p:cNvSpPr txBox="1"/>
          <p:nvPr/>
        </p:nvSpPr>
        <p:spPr>
          <a:xfrm>
            <a:off x="697926" y="6139190"/>
            <a:ext cx="7748147" cy="523220"/>
          </a:xfrm>
          <a:prstGeom prst="rect">
            <a:avLst/>
          </a:prstGeom>
          <a:noFill/>
        </p:spPr>
        <p:txBody>
          <a:bodyPr wrap="none" rtlCol="0">
            <a:spAutoFit/>
          </a:bodyPr>
          <a:lstStyle/>
          <a:p>
            <a:r>
              <a:rPr lang="en-US" sz="2800" b="1" dirty="0" smtClean="0">
                <a:solidFill>
                  <a:srgbClr val="FF0000"/>
                </a:solidFill>
              </a:rPr>
              <a:t>Look at the handout that has the three dimensions</a:t>
            </a:r>
            <a:endParaRPr lang="en-US" sz="2800" b="1" dirty="0">
              <a:solidFill>
                <a:srgbClr val="FF0000"/>
              </a:solidFill>
            </a:endParaRPr>
          </a:p>
        </p:txBody>
      </p:sp>
    </p:spTree>
    <p:extLst>
      <p:ext uri="{BB962C8B-B14F-4D97-AF65-F5344CB8AC3E}">
        <p14:creationId xmlns:p14="http://schemas.microsoft.com/office/powerpoint/2010/main" val="15057495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108449" y="151509"/>
            <a:ext cx="7200900" cy="1143000"/>
          </a:xfrm>
          <a:gradFill flip="none" rotWithShape="1">
            <a:gsLst>
              <a:gs pos="0">
                <a:schemeClr val="accent3"/>
              </a:gs>
              <a:gs pos="100000">
                <a:srgbClr val="FFFFFF"/>
              </a:gs>
            </a:gsLst>
            <a:lin ang="18900000" scaled="0"/>
            <a:tileRect/>
          </a:gradFill>
          <a:ln w="28575" cmpd="sng">
            <a:solidFill>
              <a:schemeClr val="accent1"/>
            </a:solidFill>
          </a:ln>
        </p:spPr>
        <p:txBody>
          <a:bodyPr rtlCol="0">
            <a:normAutofit fontScale="90000"/>
          </a:bodyPr>
          <a:lstStyle/>
          <a:p>
            <a:pPr eaLnBrk="1" fontAlgn="auto" hangingPunct="1">
              <a:spcAft>
                <a:spcPts val="0"/>
              </a:spcAft>
              <a:defRPr/>
            </a:pPr>
            <a:r>
              <a:rPr lang="en-US" sz="3600" b="1" dirty="0" smtClean="0">
                <a:latin typeface="Arial" pitchFamily="34" charset="0"/>
                <a:ea typeface="+mj-ea"/>
                <a:cs typeface="+mj-cs"/>
              </a:rPr>
              <a:t>Science and Engineering Practices</a:t>
            </a:r>
            <a:endParaRPr lang="en-US" sz="3600" b="1" dirty="0">
              <a:latin typeface="Arial" pitchFamily="34" charset="0"/>
              <a:ea typeface="+mj-ea"/>
              <a:cs typeface="+mj-cs"/>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Rectangle 3"/>
          <p:cNvSpPr txBox="1">
            <a:spLocks noChangeArrowheads="1"/>
          </p:cNvSpPr>
          <p:nvPr/>
        </p:nvSpPr>
        <p:spPr>
          <a:xfrm>
            <a:off x="152400" y="1677028"/>
            <a:ext cx="4038600" cy="4191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44488" fontAlgn="auto">
              <a:lnSpc>
                <a:spcPct val="90000"/>
              </a:lnSpc>
              <a:spcAft>
                <a:spcPct val="20000"/>
              </a:spcAft>
              <a:buFontTx/>
              <a:buNone/>
              <a:defRPr/>
            </a:pPr>
            <a:r>
              <a:rPr lang="en-US" sz="2800" dirty="0" smtClean="0">
                <a:ea typeface="ＭＳ Ｐゴシック"/>
                <a:cs typeface="ＭＳ Ｐゴシック"/>
              </a:rPr>
              <a:t>1.  </a:t>
            </a:r>
            <a:r>
              <a:rPr lang="en-US" sz="2400" dirty="0" smtClean="0">
                <a:ea typeface="ＭＳ Ｐゴシック"/>
                <a:cs typeface="ＭＳ Ｐゴシック"/>
              </a:rPr>
              <a:t>Asking questions (science) and defining problems (engineering)</a:t>
            </a:r>
          </a:p>
          <a:p>
            <a:pPr marL="457200" indent="-344488" fontAlgn="auto">
              <a:lnSpc>
                <a:spcPct val="90000"/>
              </a:lnSpc>
              <a:spcAft>
                <a:spcPct val="20000"/>
              </a:spcAft>
              <a:buFontTx/>
              <a:buNone/>
              <a:defRPr/>
            </a:pPr>
            <a:r>
              <a:rPr lang="en-US" sz="2400" dirty="0" smtClean="0">
                <a:ea typeface="ＭＳ Ｐゴシック"/>
                <a:cs typeface="ＭＳ Ｐゴシック"/>
              </a:rPr>
              <a:t>2.  Developing and using models</a:t>
            </a:r>
          </a:p>
          <a:p>
            <a:pPr marL="457200" indent="-346075" fontAlgn="auto">
              <a:lnSpc>
                <a:spcPct val="90000"/>
              </a:lnSpc>
              <a:spcAft>
                <a:spcPct val="20000"/>
              </a:spcAft>
              <a:buFontTx/>
              <a:buAutoNum type="arabicPeriod" startAt="3"/>
              <a:defRPr/>
            </a:pPr>
            <a:r>
              <a:rPr lang="en-US" sz="2400" dirty="0" smtClean="0">
                <a:ea typeface="ＭＳ Ｐゴシック"/>
                <a:cs typeface="ＭＳ Ｐゴシック"/>
              </a:rPr>
              <a:t>Planning and carrying out investigations</a:t>
            </a:r>
          </a:p>
          <a:p>
            <a:pPr marL="457200" indent="-346075" fontAlgn="auto">
              <a:lnSpc>
                <a:spcPct val="90000"/>
              </a:lnSpc>
              <a:spcAft>
                <a:spcPct val="20000"/>
              </a:spcAft>
              <a:buFontTx/>
              <a:buAutoNum type="arabicPeriod" startAt="3"/>
              <a:defRPr/>
            </a:pPr>
            <a:r>
              <a:rPr lang="en-US" sz="2400" dirty="0" smtClean="0">
                <a:ea typeface="ＭＳ Ｐゴシック"/>
                <a:cs typeface="ＭＳ Ｐゴシック"/>
              </a:rPr>
              <a:t>Analyzing and interpreting data</a:t>
            </a:r>
          </a:p>
          <a:p>
            <a:pPr marL="457200" indent="-344488" fontAlgn="auto">
              <a:lnSpc>
                <a:spcPct val="90000"/>
              </a:lnSpc>
              <a:spcAft>
                <a:spcPct val="20000"/>
              </a:spcAft>
              <a:buFontTx/>
              <a:buNone/>
              <a:defRPr/>
            </a:pPr>
            <a:endParaRPr lang="en-US" sz="2400" dirty="0" smtClean="0">
              <a:solidFill>
                <a:schemeClr val="accent2"/>
              </a:solidFill>
              <a:ea typeface="ＭＳ Ｐゴシック"/>
              <a:cs typeface="ＭＳ Ｐゴシック"/>
            </a:endParaRPr>
          </a:p>
          <a:p>
            <a:pPr marL="457200" indent="-344488" fontAlgn="auto">
              <a:lnSpc>
                <a:spcPct val="90000"/>
              </a:lnSpc>
              <a:spcAft>
                <a:spcPct val="20000"/>
              </a:spcAft>
              <a:buFontTx/>
              <a:buNone/>
              <a:defRPr/>
            </a:pPr>
            <a:endParaRPr lang="en-US" sz="2400" dirty="0" smtClean="0">
              <a:solidFill>
                <a:schemeClr val="accent2"/>
              </a:solidFill>
              <a:ea typeface="ＭＳ Ｐゴシック"/>
              <a:cs typeface="ＭＳ Ｐゴシック"/>
            </a:endParaRPr>
          </a:p>
        </p:txBody>
      </p:sp>
      <p:sp>
        <p:nvSpPr>
          <p:cNvPr id="45059" name="Content Placeholder 3"/>
          <p:cNvSpPr txBox="1">
            <a:spLocks/>
          </p:cNvSpPr>
          <p:nvPr/>
        </p:nvSpPr>
        <p:spPr bwMode="auto">
          <a:xfrm>
            <a:off x="4267200" y="1677028"/>
            <a:ext cx="40386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3444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spcAft>
                <a:spcPct val="20000"/>
              </a:spcAft>
              <a:buFont typeface="Arial" charset="0"/>
              <a:buNone/>
            </a:pPr>
            <a:r>
              <a:rPr lang="en-US" dirty="0">
                <a:latin typeface="Calibri" charset="0"/>
              </a:rPr>
              <a:t>5.  Using mathematics and computational thinking</a:t>
            </a:r>
            <a:endParaRPr lang="en-US" sz="2000" dirty="0">
              <a:latin typeface="Calibri" charset="0"/>
            </a:endParaRPr>
          </a:p>
          <a:p>
            <a:pPr eaLnBrk="1" hangingPunct="1">
              <a:lnSpc>
                <a:spcPct val="90000"/>
              </a:lnSpc>
              <a:spcBef>
                <a:spcPct val="20000"/>
              </a:spcBef>
              <a:spcAft>
                <a:spcPct val="20000"/>
              </a:spcAft>
            </a:pPr>
            <a:r>
              <a:rPr lang="en-US" dirty="0">
                <a:latin typeface="Calibri" charset="0"/>
              </a:rPr>
              <a:t>6.  Constructing explanations (science) and designing solutions (engineering)</a:t>
            </a:r>
          </a:p>
          <a:p>
            <a:pPr eaLnBrk="1" hangingPunct="1">
              <a:lnSpc>
                <a:spcPct val="90000"/>
              </a:lnSpc>
              <a:spcBef>
                <a:spcPct val="20000"/>
              </a:spcBef>
              <a:spcAft>
                <a:spcPct val="20000"/>
              </a:spcAft>
            </a:pPr>
            <a:r>
              <a:rPr lang="en-US" dirty="0">
                <a:latin typeface="Calibri" charset="0"/>
              </a:rPr>
              <a:t>7.  Engaging in argument from evidence</a:t>
            </a:r>
          </a:p>
          <a:p>
            <a:pPr eaLnBrk="1" hangingPunct="1">
              <a:lnSpc>
                <a:spcPct val="90000"/>
              </a:lnSpc>
              <a:spcBef>
                <a:spcPct val="20000"/>
              </a:spcBef>
              <a:spcAft>
                <a:spcPct val="20000"/>
              </a:spcAft>
            </a:pPr>
            <a:r>
              <a:rPr lang="en-US" dirty="0">
                <a:latin typeface="Calibri" charset="0"/>
              </a:rPr>
              <a:t>8.  Obtaining, evaluating, and communicating information</a:t>
            </a:r>
          </a:p>
          <a:p>
            <a:pPr eaLnBrk="1" hangingPunct="1">
              <a:spcBef>
                <a:spcPct val="20000"/>
              </a:spcBef>
              <a:spcAft>
                <a:spcPct val="20000"/>
              </a:spcAft>
            </a:pPr>
            <a:endParaRPr lang="en-US" dirty="0">
              <a:solidFill>
                <a:schemeClr val="accent2"/>
              </a:solidFill>
              <a:latin typeface="Calibri" charset="0"/>
            </a:endParaRPr>
          </a:p>
        </p:txBody>
      </p:sp>
      <p:pic>
        <p:nvPicPr>
          <p:cNvPr id="7" name="Picture 6"/>
          <p:cNvPicPr>
            <a:picLocks noChangeAspect="1"/>
          </p:cNvPicPr>
          <p:nvPr/>
        </p:nvPicPr>
        <p:blipFill>
          <a:blip r:embed="rId3"/>
          <a:stretch>
            <a:fillRect/>
          </a:stretch>
        </p:blipFill>
        <p:spPr>
          <a:xfrm>
            <a:off x="7309349" y="151509"/>
            <a:ext cx="1749490" cy="1143000"/>
          </a:xfrm>
          <a:prstGeom prst="rect">
            <a:avLst/>
          </a:prstGeom>
        </p:spPr>
      </p:pic>
    </p:spTree>
    <p:extLst>
      <p:ext uri="{BB962C8B-B14F-4D97-AF65-F5344CB8AC3E}">
        <p14:creationId xmlns:p14="http://schemas.microsoft.com/office/powerpoint/2010/main" val="30656378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29698" name="Rectangle 2"/>
          <p:cNvSpPr>
            <a:spLocks/>
          </p:cNvSpPr>
          <p:nvPr/>
        </p:nvSpPr>
        <p:spPr bwMode="auto">
          <a:xfrm>
            <a:off x="0" y="227013"/>
            <a:ext cx="9144000" cy="1211262"/>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29699" name="Picture 3"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9700" name="Rectangle 4"/>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29701" name="Rectangle 5"/>
          <p:cNvSpPr>
            <a:spLocks/>
          </p:cNvSpPr>
          <p:nvPr/>
        </p:nvSpPr>
        <p:spPr bwMode="auto">
          <a:xfrm>
            <a:off x="0" y="227013"/>
            <a:ext cx="9144000" cy="1211262"/>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29702" name="Picture 6"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9703" name="Picture 7" descr="864916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68288"/>
            <a:ext cx="1779588" cy="1143000"/>
          </a:xfrm>
          <a:prstGeom prst="rect">
            <a:avLst/>
          </a:prstGeom>
          <a:noFill/>
          <a:ln w="9525">
            <a:solidFill>
              <a:srgbClr val="303A96"/>
            </a:solidFill>
            <a:round/>
            <a:headEnd/>
            <a:tailEnd/>
          </a:ln>
          <a:extLst>
            <a:ext uri="{909E8E84-426E-40DD-AFC4-6F175D3DCCD1}">
              <a14:hiddenFill xmlns:a14="http://schemas.microsoft.com/office/drawing/2010/main">
                <a:solidFill>
                  <a:srgbClr val="FFFFFF"/>
                </a:solidFill>
              </a14:hiddenFill>
            </a:ext>
          </a:extLst>
        </p:spPr>
      </p:pic>
      <p:sp>
        <p:nvSpPr>
          <p:cNvPr id="29704" name="Rectangle 8"/>
          <p:cNvSpPr>
            <a:spLocks noGrp="1" noChangeArrowheads="1"/>
          </p:cNvSpPr>
          <p:nvPr>
            <p:ph type="title"/>
          </p:nvPr>
        </p:nvSpPr>
        <p:spPr/>
        <p:txBody>
          <a:bodyPr lIns="88896" tIns="50798" rIns="88896" bIns="50798"/>
          <a:lstStyle/>
          <a:p>
            <a:pPr algn="l" defTabSz="911225" eaLnBrk="1" hangingPunct="1"/>
            <a:r>
              <a:rPr lang="en-US" altLang="en-US" sz="3200" dirty="0" smtClean="0">
                <a:latin typeface="Helvetica" charset="0"/>
                <a:sym typeface="Helvetica" charset="0"/>
              </a:rPr>
              <a:t>Crosscutting Concepts</a:t>
            </a:r>
            <a:endParaRPr lang="en-US" altLang="en-US" dirty="0" smtClean="0"/>
          </a:p>
        </p:txBody>
      </p:sp>
      <p:sp>
        <p:nvSpPr>
          <p:cNvPr id="29705" name="Rectangle 9"/>
          <p:cNvSpPr>
            <a:spLocks noGrp="1" noChangeArrowheads="1"/>
          </p:cNvSpPr>
          <p:nvPr>
            <p:ph type="body" idx="1"/>
          </p:nvPr>
        </p:nvSpPr>
        <p:spPr>
          <a:xfrm>
            <a:off x="914400" y="1600200"/>
            <a:ext cx="8229600" cy="4525963"/>
          </a:xfrm>
        </p:spPr>
        <p:txBody>
          <a:bodyPr lIns="88896" tIns="50798" rIns="88896" bIns="50798"/>
          <a:lstStyle/>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Patterns</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Cause and effect</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Scale, proportion, and quantity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Systems and system models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Energy and matter</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Structure and function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Stability and change </a:t>
            </a:r>
          </a:p>
          <a:p>
            <a:pPr marL="260350" indent="-260350" defTabSz="911225" eaLnBrk="1" hangingPunct="1">
              <a:spcBef>
                <a:spcPts val="425"/>
              </a:spcBef>
              <a:buFont typeface="Arial" pitchFamily="34" charset="0"/>
              <a:buNone/>
            </a:pPr>
            <a:endParaRPr lang="en-US" altLang="en-US" sz="2700" dirty="0" smtClean="0">
              <a:latin typeface="Helvetica" charset="0"/>
              <a:sym typeface="Helvetica" charset="0"/>
            </a:endParaRPr>
          </a:p>
        </p:txBody>
      </p:sp>
    </p:spTree>
    <p:extLst>
      <p:ext uri="{BB962C8B-B14F-4D97-AF65-F5344CB8AC3E}">
        <p14:creationId xmlns:p14="http://schemas.microsoft.com/office/powerpoint/2010/main" val="10897772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44 Total Disciplinary Core Ideas (DCI)</a:t>
            </a:r>
            <a:endParaRPr lang="en-US" b="1" u="sng" dirty="0"/>
          </a:p>
        </p:txBody>
      </p:sp>
      <p:sp>
        <p:nvSpPr>
          <p:cNvPr id="3" name="Content Placeholder 2"/>
          <p:cNvSpPr>
            <a:spLocks noGrp="1"/>
          </p:cNvSpPr>
          <p:nvPr>
            <p:ph idx="1"/>
          </p:nvPr>
        </p:nvSpPr>
        <p:spPr/>
        <p:txBody>
          <a:bodyPr/>
          <a:lstStyle/>
          <a:p>
            <a:r>
              <a:rPr lang="en-US" sz="4800" dirty="0" smtClean="0"/>
              <a:t>1. Physical</a:t>
            </a:r>
          </a:p>
          <a:p>
            <a:r>
              <a:rPr lang="en-US" sz="4800" dirty="0" smtClean="0"/>
              <a:t>2. Life</a:t>
            </a:r>
          </a:p>
          <a:p>
            <a:r>
              <a:rPr lang="en-US" sz="4800" dirty="0" smtClean="0"/>
              <a:t>3. Earth and Space</a:t>
            </a:r>
          </a:p>
          <a:p>
            <a:r>
              <a:rPr lang="en-US" sz="4800" dirty="0" smtClean="0"/>
              <a:t>4. Engineering, Technology and the Applications of Science</a:t>
            </a:r>
          </a:p>
          <a:p>
            <a:pPr marL="0" indent="0">
              <a:buNone/>
            </a:pPr>
            <a:endParaRPr lang="en-US" dirty="0"/>
          </a:p>
        </p:txBody>
      </p:sp>
    </p:spTree>
    <p:extLst>
      <p:ext uri="{BB962C8B-B14F-4D97-AF65-F5344CB8AC3E}">
        <p14:creationId xmlns:p14="http://schemas.microsoft.com/office/powerpoint/2010/main" val="197541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tLang="en-US" b="1" dirty="0" smtClean="0"/>
              <a:t>Physical Sciences</a:t>
            </a:r>
          </a:p>
        </p:txBody>
      </p:sp>
      <p:pic>
        <p:nvPicPr>
          <p:cNvPr id="31746" name="Content Placeholder 5" descr="physical Science .png"/>
          <p:cNvPicPr>
            <a:picLocks noChangeAspect="1"/>
          </p:cNvPicPr>
          <p:nvPr/>
        </p:nvPicPr>
        <p:blipFill>
          <a:blip r:embed="rId3">
            <a:extLst>
              <a:ext uri="{28A0092B-C50C-407E-A947-70E740481C1C}">
                <a14:useLocalDpi xmlns:a14="http://schemas.microsoft.com/office/drawing/2010/main" val="0"/>
              </a:ext>
            </a:extLst>
          </a:blip>
          <a:srcRect t="-18372" r="-4407"/>
          <a:stretch>
            <a:fillRect/>
          </a:stretch>
        </p:blipFill>
        <p:spPr bwMode="auto">
          <a:xfrm>
            <a:off x="4495800" y="1600200"/>
            <a:ext cx="4178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6127750" cy="4525963"/>
          </a:xfrm>
        </p:spPr>
        <p:txBody>
          <a:bodyPr rtlCol="0">
            <a:normAutofit/>
          </a:bodyPr>
          <a:lstStyle/>
          <a:p>
            <a:pPr eaLnBrk="1" fontAlgn="auto" hangingPunct="1">
              <a:spcAft>
                <a:spcPts val="0"/>
              </a:spcAft>
              <a:defRPr/>
            </a:pPr>
            <a:r>
              <a:rPr lang="en-US" sz="2800" b="1" dirty="0" smtClean="0">
                <a:solidFill>
                  <a:srgbClr val="C00000"/>
                </a:solidFill>
                <a:ea typeface="+mn-ea"/>
                <a:cs typeface="+mn-cs"/>
              </a:rPr>
              <a:t>PS 1: </a:t>
            </a:r>
            <a:r>
              <a:rPr lang="en-US" sz="2800" b="1" dirty="0" smtClean="0">
                <a:ea typeface="+mn-ea"/>
                <a:cs typeface="+mn-cs"/>
              </a:rPr>
              <a:t>Matter and Its Interactions</a:t>
            </a:r>
          </a:p>
          <a:p>
            <a:pPr eaLnBrk="1" fontAlgn="auto" hangingPunct="1">
              <a:spcAft>
                <a:spcPts val="0"/>
              </a:spcAft>
              <a:defRPr/>
            </a:pPr>
            <a:endParaRPr lang="en-US" sz="1200" b="1" dirty="0" smtClean="0">
              <a:ea typeface="+mn-ea"/>
              <a:cs typeface="+mn-cs"/>
            </a:endParaRPr>
          </a:p>
          <a:p>
            <a:pPr eaLnBrk="1" fontAlgn="auto" hangingPunct="1">
              <a:spcAft>
                <a:spcPts val="0"/>
              </a:spcAft>
              <a:defRPr/>
            </a:pPr>
            <a:r>
              <a:rPr lang="en-US" sz="2800" b="1" dirty="0" smtClean="0">
                <a:solidFill>
                  <a:srgbClr val="C00000"/>
                </a:solidFill>
                <a:ea typeface="+mn-ea"/>
                <a:cs typeface="+mn-cs"/>
              </a:rPr>
              <a:t>PS 2: </a:t>
            </a:r>
            <a:r>
              <a:rPr lang="en-US" sz="2800" b="1" dirty="0" smtClean="0">
                <a:ea typeface="+mn-ea"/>
                <a:cs typeface="+mn-cs"/>
              </a:rPr>
              <a:t>Motion and  Stability</a:t>
            </a:r>
          </a:p>
          <a:p>
            <a:pPr eaLnBrk="1" fontAlgn="auto" hangingPunct="1">
              <a:spcAft>
                <a:spcPts val="0"/>
              </a:spcAft>
              <a:defRPr/>
            </a:pPr>
            <a:endParaRPr lang="en-US" sz="1200" b="1" dirty="0" smtClean="0">
              <a:ea typeface="+mn-ea"/>
              <a:cs typeface="+mn-cs"/>
            </a:endParaRPr>
          </a:p>
          <a:p>
            <a:pPr eaLnBrk="1" fontAlgn="auto" hangingPunct="1">
              <a:spcAft>
                <a:spcPts val="0"/>
              </a:spcAft>
              <a:defRPr/>
            </a:pPr>
            <a:r>
              <a:rPr lang="en-US" sz="2800" b="1" dirty="0" smtClean="0">
                <a:solidFill>
                  <a:srgbClr val="C00000"/>
                </a:solidFill>
                <a:ea typeface="+mn-ea"/>
                <a:cs typeface="+mn-cs"/>
              </a:rPr>
              <a:t>PS 3: </a:t>
            </a:r>
            <a:r>
              <a:rPr lang="en-US" sz="2800" b="1" dirty="0" smtClean="0">
                <a:ea typeface="+mn-ea"/>
                <a:cs typeface="+mn-cs"/>
              </a:rPr>
              <a:t>Energy </a:t>
            </a:r>
          </a:p>
          <a:p>
            <a:pPr marL="68580" indent="0" eaLnBrk="1" fontAlgn="auto" hangingPunct="1">
              <a:spcAft>
                <a:spcPts val="0"/>
              </a:spcAft>
              <a:buFont typeface="Arial" pitchFamily="34" charset="0"/>
              <a:buNone/>
              <a:defRPr/>
            </a:pPr>
            <a:endParaRPr lang="en-US" sz="1200" b="1" dirty="0" smtClean="0">
              <a:ea typeface="+mn-ea"/>
              <a:cs typeface="+mn-cs"/>
            </a:endParaRPr>
          </a:p>
          <a:p>
            <a:pPr eaLnBrk="1" fontAlgn="auto" hangingPunct="1">
              <a:spcAft>
                <a:spcPts val="0"/>
              </a:spcAft>
              <a:defRPr/>
            </a:pPr>
            <a:r>
              <a:rPr lang="en-US" sz="2800" b="1" dirty="0" smtClean="0">
                <a:solidFill>
                  <a:srgbClr val="C00000"/>
                </a:solidFill>
                <a:ea typeface="+mn-ea"/>
                <a:cs typeface="+mn-cs"/>
              </a:rPr>
              <a:t>PS 4: </a:t>
            </a:r>
            <a:r>
              <a:rPr lang="en-US" sz="2800" b="1" dirty="0" smtClean="0">
                <a:ea typeface="+mn-ea"/>
                <a:cs typeface="+mn-cs"/>
              </a:rPr>
              <a:t>Waves and Their  	 	 	    Applications</a:t>
            </a:r>
          </a:p>
          <a:p>
            <a:pPr eaLnBrk="1" fontAlgn="auto" hangingPunct="1">
              <a:spcAft>
                <a:spcPts val="0"/>
              </a:spcAft>
              <a:defRPr/>
            </a:pPr>
            <a:endParaRPr lang="en-US" dirty="0">
              <a:ea typeface="+mn-ea"/>
              <a:cs typeface="+mn-cs"/>
            </a:endParaRPr>
          </a:p>
        </p:txBody>
      </p:sp>
    </p:spTree>
    <p:extLst>
      <p:ext uri="{BB962C8B-B14F-4D97-AF65-F5344CB8AC3E}">
        <p14:creationId xmlns:p14="http://schemas.microsoft.com/office/powerpoint/2010/main" val="88089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tLang="en-US" b="1" dirty="0" smtClean="0"/>
              <a:t>Life Sciences</a:t>
            </a:r>
          </a:p>
        </p:txBody>
      </p:sp>
      <p:pic>
        <p:nvPicPr>
          <p:cNvPr id="33794" name="Content Placeholder 4" descr="life science.png"/>
          <p:cNvPicPr>
            <a:picLocks noGrp="1" noChangeAspect="1"/>
          </p:cNvPicPr>
          <p:nvPr>
            <p:ph idx="1"/>
          </p:nvPr>
        </p:nvPicPr>
        <p:blipFill>
          <a:blip r:embed="rId3">
            <a:extLst>
              <a:ext uri="{28A0092B-C50C-407E-A947-70E740481C1C}">
                <a14:useLocalDpi xmlns:a14="http://schemas.microsoft.com/office/drawing/2010/main" val="0"/>
              </a:ext>
            </a:extLst>
          </a:blip>
          <a:srcRect l="-2" t="-3883" r="-987"/>
          <a:stretch>
            <a:fillRect/>
          </a:stretch>
        </p:blipFill>
        <p:spPr>
          <a:xfrm>
            <a:off x="381000" y="1914525"/>
            <a:ext cx="3573463" cy="2847975"/>
          </a:xfrm>
        </p:spPr>
      </p:pic>
      <p:sp>
        <p:nvSpPr>
          <p:cNvPr id="5" name="Rectangle 4"/>
          <p:cNvSpPr/>
          <p:nvPr/>
        </p:nvSpPr>
        <p:spPr>
          <a:xfrm>
            <a:off x="4038600" y="1371600"/>
            <a:ext cx="5105400" cy="4524375"/>
          </a:xfrm>
          <a:prstGeom prst="rect">
            <a:avLst/>
          </a:prstGeom>
        </p:spPr>
        <p:txBody>
          <a:bodyPr>
            <a:spAutoFit/>
          </a:bodyPr>
          <a:lstStyle/>
          <a:p>
            <a:pPr marL="342900" indent="-342900" fontAlgn="auto">
              <a:spcBef>
                <a:spcPts val="0"/>
              </a:spcBef>
              <a:spcAft>
                <a:spcPts val="0"/>
              </a:spcAft>
              <a:buFont typeface="Arial" pitchFamily="34" charset="0"/>
              <a:buChar char="•"/>
              <a:defRPr/>
            </a:pPr>
            <a:r>
              <a:rPr lang="en-US" sz="2800" b="1" dirty="0">
                <a:solidFill>
                  <a:srgbClr val="00CC00"/>
                </a:solidFill>
                <a:latin typeface="+mn-lt"/>
                <a:ea typeface="+mn-ea"/>
              </a:rPr>
              <a:t>LS 1: </a:t>
            </a:r>
            <a:r>
              <a:rPr lang="en-US" sz="2800" b="1" dirty="0">
                <a:latin typeface="+mn-lt"/>
                <a:ea typeface="+mn-ea"/>
              </a:rPr>
              <a:t>From Molecules to 		  Organisms: Structures 		  and Processes</a:t>
            </a:r>
          </a:p>
          <a:p>
            <a:pPr marL="68580" fontAlgn="auto">
              <a:spcBef>
                <a:spcPts val="0"/>
              </a:spcBef>
              <a:spcAft>
                <a:spcPts val="0"/>
              </a:spcAft>
              <a:defRPr/>
            </a:pPr>
            <a:endParaRPr lang="en-US" sz="1200" b="1" dirty="0">
              <a:latin typeface="+mn-lt"/>
              <a:ea typeface="+mn-ea"/>
            </a:endParaRPr>
          </a:p>
          <a:p>
            <a:pPr marL="342900" indent="-342900" fontAlgn="auto">
              <a:spcBef>
                <a:spcPts val="0"/>
              </a:spcBef>
              <a:spcAft>
                <a:spcPts val="0"/>
              </a:spcAft>
              <a:buFont typeface="Arial" pitchFamily="34" charset="0"/>
              <a:buChar char="•"/>
              <a:defRPr/>
            </a:pPr>
            <a:r>
              <a:rPr lang="en-US" sz="2800" b="1" dirty="0">
                <a:solidFill>
                  <a:srgbClr val="00CC00"/>
                </a:solidFill>
                <a:latin typeface="+mn-lt"/>
                <a:ea typeface="+mn-ea"/>
              </a:rPr>
              <a:t>LS 2: </a:t>
            </a:r>
            <a:r>
              <a:rPr lang="en-US" sz="2800" b="1" dirty="0">
                <a:latin typeface="+mn-lt"/>
                <a:ea typeface="+mn-ea"/>
              </a:rPr>
              <a:t>Ecosystems: Interactions, 	  Energy, and Dynamics</a:t>
            </a:r>
          </a:p>
          <a:p>
            <a:pPr marL="342900" indent="-342900" fontAlgn="auto">
              <a:spcBef>
                <a:spcPts val="0"/>
              </a:spcBef>
              <a:spcAft>
                <a:spcPts val="0"/>
              </a:spcAft>
              <a:buFont typeface="Arial" pitchFamily="34" charset="0"/>
              <a:buChar char="•"/>
              <a:defRPr/>
            </a:pPr>
            <a:endParaRPr lang="en-US" sz="1200" b="1" dirty="0">
              <a:latin typeface="+mn-lt"/>
              <a:ea typeface="+mn-ea"/>
            </a:endParaRPr>
          </a:p>
          <a:p>
            <a:pPr marL="342900" indent="-342900" fontAlgn="auto">
              <a:spcBef>
                <a:spcPts val="0"/>
              </a:spcBef>
              <a:spcAft>
                <a:spcPts val="0"/>
              </a:spcAft>
              <a:buFont typeface="Arial" pitchFamily="34" charset="0"/>
              <a:buChar char="•"/>
              <a:defRPr/>
            </a:pPr>
            <a:r>
              <a:rPr lang="en-US" sz="2800" b="1" dirty="0">
                <a:solidFill>
                  <a:srgbClr val="00CC00"/>
                </a:solidFill>
                <a:latin typeface="+mn-lt"/>
                <a:ea typeface="+mn-ea"/>
              </a:rPr>
              <a:t>LS 3: </a:t>
            </a:r>
            <a:r>
              <a:rPr lang="en-US" sz="2800" b="1" dirty="0">
                <a:latin typeface="+mn-lt"/>
                <a:ea typeface="+mn-ea"/>
              </a:rPr>
              <a:t>Heredity: Inheritance and 	  Variation of Traits</a:t>
            </a:r>
          </a:p>
          <a:p>
            <a:pPr marL="342900" indent="-342900" fontAlgn="auto">
              <a:spcBef>
                <a:spcPts val="0"/>
              </a:spcBef>
              <a:spcAft>
                <a:spcPts val="0"/>
              </a:spcAft>
              <a:buFont typeface="Arial" pitchFamily="34" charset="0"/>
              <a:buChar char="•"/>
              <a:defRPr/>
            </a:pPr>
            <a:endParaRPr lang="en-US" sz="1200" b="1" dirty="0">
              <a:latin typeface="+mn-lt"/>
              <a:ea typeface="+mn-ea"/>
            </a:endParaRPr>
          </a:p>
          <a:p>
            <a:pPr marL="342900" indent="-342900" fontAlgn="auto">
              <a:spcBef>
                <a:spcPts val="0"/>
              </a:spcBef>
              <a:spcAft>
                <a:spcPts val="0"/>
              </a:spcAft>
              <a:buFont typeface="Arial" pitchFamily="34" charset="0"/>
              <a:buChar char="•"/>
              <a:defRPr/>
            </a:pPr>
            <a:r>
              <a:rPr lang="en-US" sz="2800" b="1" dirty="0">
                <a:solidFill>
                  <a:srgbClr val="00CC00"/>
                </a:solidFill>
                <a:latin typeface="+mn-lt"/>
                <a:ea typeface="+mn-ea"/>
              </a:rPr>
              <a:t>LS 4: </a:t>
            </a:r>
            <a:r>
              <a:rPr lang="en-US" sz="2800" b="1" dirty="0">
                <a:latin typeface="+mn-lt"/>
                <a:ea typeface="+mn-ea"/>
              </a:rPr>
              <a:t>Biological Evolution: 	   	  Unity and Diversity</a:t>
            </a:r>
          </a:p>
        </p:txBody>
      </p:sp>
    </p:spTree>
    <p:extLst>
      <p:ext uri="{BB962C8B-B14F-4D97-AF65-F5344CB8AC3E}">
        <p14:creationId xmlns:p14="http://schemas.microsoft.com/office/powerpoint/2010/main" val="554629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en-US" dirty="0" smtClean="0"/>
              <a:t>Earth and Space Sciences</a:t>
            </a:r>
          </a:p>
        </p:txBody>
      </p:sp>
      <p:sp>
        <p:nvSpPr>
          <p:cNvPr id="35842" name="Content Placeholder 2"/>
          <p:cNvSpPr>
            <a:spLocks noGrp="1"/>
          </p:cNvSpPr>
          <p:nvPr>
            <p:ph idx="1"/>
          </p:nvPr>
        </p:nvSpPr>
        <p:spPr>
          <a:xfrm>
            <a:off x="228600" y="1763713"/>
            <a:ext cx="3822700" cy="3646487"/>
          </a:xfrm>
        </p:spPr>
        <p:txBody>
          <a:bodyPr/>
          <a:lstStyle/>
          <a:p>
            <a:pPr eaLnBrk="1" hangingPunct="1">
              <a:spcBef>
                <a:spcPts val="400"/>
              </a:spcBef>
            </a:pPr>
            <a:r>
              <a:rPr lang="en-US" altLang="en-US" sz="2800" dirty="0" smtClean="0">
                <a:solidFill>
                  <a:srgbClr val="0000FF"/>
                </a:solidFill>
              </a:rPr>
              <a:t>ESS 1: </a:t>
            </a:r>
            <a:r>
              <a:rPr lang="en-US" altLang="en-US" sz="2800" dirty="0" smtClean="0"/>
              <a:t>Earth</a:t>
            </a:r>
            <a:r>
              <a:rPr lang="ja-JP" altLang="en-US" sz="2800" smtClean="0"/>
              <a:t>’</a:t>
            </a:r>
            <a:r>
              <a:rPr lang="en-US" altLang="ja-JP" sz="2800" dirty="0" smtClean="0"/>
              <a:t>s Place in    </a:t>
            </a:r>
          </a:p>
          <a:p>
            <a:pPr eaLnBrk="1" hangingPunct="1">
              <a:spcBef>
                <a:spcPts val="400"/>
              </a:spcBef>
              <a:buFont typeface="Arial" pitchFamily="34" charset="0"/>
              <a:buNone/>
            </a:pPr>
            <a:r>
              <a:rPr lang="en-US" altLang="en-US" sz="2800" dirty="0" smtClean="0"/>
              <a:t>               the Universe </a:t>
            </a:r>
          </a:p>
          <a:p>
            <a:pPr eaLnBrk="1" hangingPunct="1">
              <a:buFont typeface="Arial" pitchFamily="34" charset="0"/>
              <a:buNone/>
            </a:pPr>
            <a:endParaRPr lang="en-US" altLang="en-US" sz="1200" dirty="0" smtClean="0"/>
          </a:p>
          <a:p>
            <a:pPr eaLnBrk="1" hangingPunct="1"/>
            <a:r>
              <a:rPr lang="en-US" altLang="en-US" sz="2800" dirty="0" smtClean="0">
                <a:solidFill>
                  <a:srgbClr val="0000FF"/>
                </a:solidFill>
              </a:rPr>
              <a:t>ESS 2: </a:t>
            </a:r>
            <a:r>
              <a:rPr lang="en-US" altLang="en-US" sz="2800" dirty="0" smtClean="0"/>
              <a:t>Earth Systems </a:t>
            </a:r>
          </a:p>
          <a:p>
            <a:pPr eaLnBrk="1" hangingPunct="1">
              <a:buFont typeface="Arial" pitchFamily="34" charset="0"/>
              <a:buNone/>
            </a:pPr>
            <a:endParaRPr lang="en-US" altLang="en-US" sz="1200" dirty="0" smtClean="0"/>
          </a:p>
          <a:p>
            <a:pPr eaLnBrk="1" hangingPunct="1">
              <a:spcBef>
                <a:spcPts val="400"/>
              </a:spcBef>
            </a:pPr>
            <a:r>
              <a:rPr lang="en-US" altLang="en-US" sz="2800" dirty="0" smtClean="0">
                <a:solidFill>
                  <a:srgbClr val="0000FF"/>
                </a:solidFill>
              </a:rPr>
              <a:t>ESS 3: </a:t>
            </a:r>
            <a:r>
              <a:rPr lang="en-US" altLang="en-US" sz="2800" dirty="0" smtClean="0"/>
              <a:t>Earth and</a:t>
            </a:r>
          </a:p>
          <a:p>
            <a:pPr eaLnBrk="1" hangingPunct="1">
              <a:spcBef>
                <a:spcPts val="400"/>
              </a:spcBef>
              <a:buFont typeface="Arial" pitchFamily="34" charset="0"/>
              <a:buNone/>
            </a:pPr>
            <a:r>
              <a:rPr lang="en-US" altLang="en-US" sz="2800" dirty="0" smtClean="0"/>
              <a:t>               Human Activity</a:t>
            </a:r>
          </a:p>
          <a:p>
            <a:pPr eaLnBrk="1" hangingPunct="1"/>
            <a:endParaRPr lang="en-US" altLang="en-US" dirty="0" smtClean="0"/>
          </a:p>
        </p:txBody>
      </p:sp>
      <p:pic>
        <p:nvPicPr>
          <p:cNvPr id="35843" name="Content Placeholder 4" descr="Earth Science .png"/>
          <p:cNvPicPr>
            <a:picLocks noChangeAspect="1"/>
          </p:cNvPicPr>
          <p:nvPr/>
        </p:nvPicPr>
        <p:blipFill>
          <a:blip r:embed="rId3">
            <a:extLst>
              <a:ext uri="{28A0092B-C50C-407E-A947-70E740481C1C}">
                <a14:useLocalDpi xmlns:a14="http://schemas.microsoft.com/office/drawing/2010/main" val="0"/>
              </a:ext>
            </a:extLst>
          </a:blip>
          <a:srcRect l="-511" b="-748"/>
          <a:stretch>
            <a:fillRect/>
          </a:stretch>
        </p:blipFill>
        <p:spPr bwMode="auto">
          <a:xfrm>
            <a:off x="4051300" y="1752600"/>
            <a:ext cx="50927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989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rmAutofit fontScale="90000"/>
          </a:bodyPr>
          <a:lstStyle/>
          <a:p>
            <a:pPr eaLnBrk="1" hangingPunct="1"/>
            <a:r>
              <a:rPr lang="en-US" altLang="en-US" sz="3600" dirty="0" smtClean="0"/>
              <a:t/>
            </a:r>
            <a:br>
              <a:rPr lang="en-US" altLang="en-US" sz="3600" dirty="0" smtClean="0"/>
            </a:br>
            <a:r>
              <a:rPr lang="en-US" altLang="en-US" sz="3600" dirty="0" smtClean="0"/>
              <a:t>Engineering, Technology and</a:t>
            </a:r>
            <a:br>
              <a:rPr lang="en-US" altLang="en-US" sz="3600" dirty="0" smtClean="0"/>
            </a:br>
            <a:r>
              <a:rPr lang="en-US" altLang="en-US" sz="3600" dirty="0" smtClean="0"/>
              <a:t>Applications of Sciences</a:t>
            </a:r>
          </a:p>
        </p:txBody>
      </p:sp>
      <p:sp>
        <p:nvSpPr>
          <p:cNvPr id="4" name="Content Placeholder 2"/>
          <p:cNvSpPr>
            <a:spLocks noGrp="1"/>
          </p:cNvSpPr>
          <p:nvPr>
            <p:ph idx="1"/>
          </p:nvPr>
        </p:nvSpPr>
        <p:spPr>
          <a:xfrm>
            <a:off x="228600" y="2324100"/>
            <a:ext cx="4648200" cy="2743200"/>
          </a:xfrm>
        </p:spPr>
        <p:txBody>
          <a:bodyPr rtlCol="0">
            <a:noAutofit/>
          </a:bodyPr>
          <a:lstStyle/>
          <a:p>
            <a:pPr eaLnBrk="1" fontAlgn="auto" hangingPunct="1">
              <a:spcAft>
                <a:spcPts val="0"/>
              </a:spcAft>
              <a:defRPr/>
            </a:pPr>
            <a:r>
              <a:rPr lang="en-US" sz="2800" dirty="0" smtClean="0">
                <a:solidFill>
                  <a:srgbClr val="FF9900"/>
                </a:solidFill>
                <a:ea typeface="+mn-ea"/>
                <a:cs typeface="+mn-cs"/>
              </a:rPr>
              <a:t>ETS </a:t>
            </a:r>
            <a:r>
              <a:rPr lang="en-US" sz="2800" dirty="0">
                <a:solidFill>
                  <a:srgbClr val="FF9900"/>
                </a:solidFill>
                <a:ea typeface="+mn-ea"/>
                <a:cs typeface="+mn-cs"/>
              </a:rPr>
              <a:t>1: </a:t>
            </a:r>
            <a:r>
              <a:rPr lang="en-US" sz="2800" dirty="0">
                <a:ea typeface="+mn-ea"/>
                <a:cs typeface="+mn-cs"/>
              </a:rPr>
              <a:t>Engineering </a:t>
            </a:r>
            <a:r>
              <a:rPr lang="en-US" sz="2800" dirty="0" smtClean="0">
                <a:ea typeface="+mn-ea"/>
                <a:cs typeface="+mn-cs"/>
              </a:rPr>
              <a:t>Design </a:t>
            </a:r>
          </a:p>
          <a:p>
            <a:pPr marL="68580" indent="0" eaLnBrk="1" fontAlgn="auto" hangingPunct="1">
              <a:spcAft>
                <a:spcPts val="0"/>
              </a:spcAft>
              <a:buFont typeface="Arial" pitchFamily="34" charset="0"/>
              <a:buNone/>
              <a:defRPr/>
            </a:pPr>
            <a:endParaRPr lang="en-US" sz="1200" dirty="0">
              <a:ea typeface="+mn-ea"/>
              <a:cs typeface="+mn-cs"/>
            </a:endParaRPr>
          </a:p>
          <a:p>
            <a:pPr eaLnBrk="1" fontAlgn="auto" hangingPunct="1">
              <a:spcAft>
                <a:spcPts val="0"/>
              </a:spcAft>
              <a:defRPr/>
            </a:pPr>
            <a:r>
              <a:rPr lang="en-US" sz="2800" dirty="0">
                <a:solidFill>
                  <a:srgbClr val="FF9900"/>
                </a:solidFill>
                <a:ea typeface="+mn-ea"/>
                <a:cs typeface="+mn-cs"/>
              </a:rPr>
              <a:t>ETS 2</a:t>
            </a:r>
            <a:r>
              <a:rPr lang="en-US" sz="2800" b="1" dirty="0">
                <a:solidFill>
                  <a:srgbClr val="FF9900"/>
                </a:solidFill>
                <a:ea typeface="+mn-ea"/>
                <a:cs typeface="+mn-cs"/>
              </a:rPr>
              <a:t>: </a:t>
            </a:r>
            <a:r>
              <a:rPr lang="en-US" sz="2800" dirty="0" smtClean="0">
                <a:ea typeface="+mn-ea"/>
                <a:cs typeface="+mn-cs"/>
              </a:rPr>
              <a:t>Links Among           	     Engineering,                                                   	     Technology, Science            	     and Society</a:t>
            </a:r>
            <a:endParaRPr lang="en-US" sz="2800" dirty="0">
              <a:ea typeface="+mn-ea"/>
              <a:cs typeface="+mn-cs"/>
            </a:endParaRPr>
          </a:p>
        </p:txBody>
      </p:sp>
      <p:pic>
        <p:nvPicPr>
          <p:cNvPr id="37891" name="Content Placeholder 8" descr="Structure and function.png"/>
          <p:cNvPicPr>
            <a:picLocks noChangeAspect="1"/>
          </p:cNvPicPr>
          <p:nvPr/>
        </p:nvPicPr>
        <p:blipFill>
          <a:blip r:embed="rId3">
            <a:extLst>
              <a:ext uri="{28A0092B-C50C-407E-A947-70E740481C1C}">
                <a14:useLocalDpi xmlns:a14="http://schemas.microsoft.com/office/drawing/2010/main" val="0"/>
              </a:ext>
            </a:extLst>
          </a:blip>
          <a:srcRect t="-2306" b="-1408"/>
          <a:stretch>
            <a:fillRect/>
          </a:stretch>
        </p:blipFill>
        <p:spPr bwMode="auto">
          <a:xfrm>
            <a:off x="5006975" y="1905000"/>
            <a:ext cx="40020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69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304801" y="19356"/>
            <a:ext cx="3048000" cy="1361918"/>
          </a:xfrm>
          <a:prstGeom prst="rect">
            <a:avLst/>
          </a:prstGeom>
          <a:noFill/>
          <a:ln w="9525">
            <a:noFill/>
            <a:miter lim="800000"/>
            <a:headEnd/>
            <a:tailEnd/>
          </a:ln>
        </p:spPr>
      </p:pic>
      <p:sp>
        <p:nvSpPr>
          <p:cNvPr id="2" name="TextBox 1"/>
          <p:cNvSpPr txBox="1"/>
          <p:nvPr/>
        </p:nvSpPr>
        <p:spPr>
          <a:xfrm>
            <a:off x="3352801" y="315594"/>
            <a:ext cx="5791199" cy="769441"/>
          </a:xfrm>
          <a:prstGeom prst="rect">
            <a:avLst/>
          </a:prstGeom>
          <a:noFill/>
        </p:spPr>
        <p:txBody>
          <a:bodyPr wrap="square" rtlCol="0">
            <a:spAutoFit/>
          </a:bodyPr>
          <a:lstStyle/>
          <a:p>
            <a:pPr algn="ctr"/>
            <a:r>
              <a:rPr lang="en-US" sz="4400" b="1" dirty="0" smtClean="0"/>
              <a:t>What can we do today?</a:t>
            </a:r>
          </a:p>
        </p:txBody>
      </p:sp>
      <p:sp>
        <p:nvSpPr>
          <p:cNvPr id="3" name="TextBox 2"/>
          <p:cNvSpPr txBox="1"/>
          <p:nvPr/>
        </p:nvSpPr>
        <p:spPr>
          <a:xfrm>
            <a:off x="-34506" y="1402840"/>
            <a:ext cx="9177068" cy="5324535"/>
          </a:xfrm>
          <a:prstGeom prst="rect">
            <a:avLst/>
          </a:prstGeom>
          <a:noFill/>
        </p:spPr>
        <p:txBody>
          <a:bodyPr wrap="square" rtlCol="0">
            <a:spAutoFit/>
          </a:bodyPr>
          <a:lstStyle/>
          <a:p>
            <a:endParaRPr lang="en-US" sz="3200" b="1" dirty="0" smtClean="0"/>
          </a:p>
          <a:p>
            <a:r>
              <a:rPr lang="en-US" sz="3200" b="1" dirty="0" smtClean="0"/>
              <a:t>- Identify </a:t>
            </a:r>
            <a:r>
              <a:rPr lang="en-US" sz="3200" b="1" dirty="0"/>
              <a:t>the three dimensions of the NGSS</a:t>
            </a:r>
          </a:p>
          <a:p>
            <a:endParaRPr lang="en-US" sz="3200" b="1" dirty="0"/>
          </a:p>
          <a:p>
            <a:r>
              <a:rPr lang="en-US" sz="3200" b="1" dirty="0" smtClean="0"/>
              <a:t>-  Be able to read and interpret pages of the NGSS</a:t>
            </a:r>
          </a:p>
          <a:p>
            <a:endParaRPr lang="en-US" sz="3200" b="1" dirty="0" smtClean="0"/>
          </a:p>
          <a:p>
            <a:pPr marL="285750" indent="-285750">
              <a:buFontTx/>
              <a:buChar char="-"/>
            </a:pPr>
            <a:r>
              <a:rPr lang="en-US" sz="3200" b="1" dirty="0" smtClean="0"/>
              <a:t>Analyze different Performance Expectations</a:t>
            </a:r>
          </a:p>
          <a:p>
            <a:endParaRPr lang="en-US" sz="3200" b="1" dirty="0" smtClean="0"/>
          </a:p>
          <a:p>
            <a:pPr marL="285750" indent="-285750">
              <a:buFontTx/>
              <a:buChar char="-"/>
            </a:pPr>
            <a:r>
              <a:rPr lang="en-US" sz="3200" b="1" dirty="0" smtClean="0"/>
              <a:t>What are the Conceptual Shifts of NGSS?</a:t>
            </a:r>
            <a:endParaRPr lang="en-US" sz="3200" b="1" dirty="0"/>
          </a:p>
          <a:p>
            <a:endParaRPr lang="en-US" sz="2800" b="1" dirty="0" smtClean="0"/>
          </a:p>
          <a:p>
            <a:endParaRPr lang="en-US" sz="2800" b="1" dirty="0" smtClean="0"/>
          </a:p>
          <a:p>
            <a:endParaRPr lang="en-US" sz="2800" b="1" dirty="0" smtClean="0"/>
          </a:p>
        </p:txBody>
      </p:sp>
    </p:spTree>
    <p:extLst>
      <p:ext uri="{BB962C8B-B14F-4D97-AF65-F5344CB8AC3E}">
        <p14:creationId xmlns:p14="http://schemas.microsoft.com/office/powerpoint/2010/main" val="3560565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KCAS for Science</a:t>
            </a:r>
            <a:br>
              <a:rPr lang="en-US" dirty="0" smtClean="0"/>
            </a:br>
            <a:r>
              <a:rPr lang="en-US" dirty="0" smtClean="0"/>
              <a:t>(Kentucky Core Academic Standards)</a:t>
            </a:r>
            <a:endParaRPr lang="en-US" dirty="0"/>
          </a:p>
        </p:txBody>
      </p:sp>
      <p:sp>
        <p:nvSpPr>
          <p:cNvPr id="3" name="Content Placeholder 2"/>
          <p:cNvSpPr>
            <a:spLocks noGrp="1"/>
          </p:cNvSpPr>
          <p:nvPr>
            <p:ph idx="1"/>
          </p:nvPr>
        </p:nvSpPr>
        <p:spPr/>
        <p:txBody>
          <a:bodyPr/>
          <a:lstStyle/>
          <a:p>
            <a:r>
              <a:rPr lang="en-US" dirty="0" smtClean="0"/>
              <a:t>This is Kentucky’s adopted version of the NGSS</a:t>
            </a:r>
          </a:p>
          <a:p>
            <a:r>
              <a:rPr lang="en-US" dirty="0" smtClean="0"/>
              <a:t>This is the Topic Arrangement</a:t>
            </a:r>
          </a:p>
          <a:p>
            <a:r>
              <a:rPr lang="en-US" dirty="0" smtClean="0"/>
              <a:t>Located on the KDE website:</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89831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How do I read this document?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14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9408" y="1166018"/>
            <a:ext cx="4611168" cy="5310982"/>
          </a:xfrm>
        </p:spPr>
      </p:pic>
    </p:spTree>
    <p:extLst>
      <p:ext uri="{BB962C8B-B14F-4D97-AF65-F5344CB8AC3E}">
        <p14:creationId xmlns:p14="http://schemas.microsoft.com/office/powerpoint/2010/main" val="291324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00134"/>
            <a:ext cx="5867400" cy="6757866"/>
          </a:xfrm>
        </p:spPr>
      </p:pic>
    </p:spTree>
    <p:extLst>
      <p:ext uri="{BB962C8B-B14F-4D97-AF65-F5344CB8AC3E}">
        <p14:creationId xmlns:p14="http://schemas.microsoft.com/office/powerpoint/2010/main" val="2851467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72000"/>
          </a:xfrm>
        </p:spPr>
        <p:txBody>
          <a:bodyPr>
            <a:normAutofit lnSpcReduction="10000"/>
          </a:bodyPr>
          <a:lstStyle/>
          <a:p>
            <a:pPr marL="0" indent="0">
              <a:buNone/>
            </a:pPr>
            <a:endParaRPr lang="en-US" dirty="0" smtClean="0"/>
          </a:p>
          <a:p>
            <a:r>
              <a:rPr lang="en-US" dirty="0" smtClean="0"/>
              <a:t>Use the activity handout and the information from the next few slides to demonstrate how the NGSS is presented within the Framework.</a:t>
            </a:r>
            <a:endParaRPr lang="en-US" dirty="0"/>
          </a:p>
          <a:p>
            <a:r>
              <a:rPr lang="en-US" dirty="0" smtClean="0"/>
              <a:t>Open to any content page within the KCAS for Science </a:t>
            </a:r>
          </a:p>
          <a:p>
            <a:pPr marL="0" indent="0">
              <a:buNone/>
            </a:pPr>
            <a:endParaRPr lang="en-US" dirty="0" smtClean="0"/>
          </a:p>
          <a:p>
            <a:pPr marL="0" indent="0" algn="ctr">
              <a:buNone/>
            </a:pPr>
            <a:r>
              <a:rPr lang="en-US" sz="6000" b="1" i="1" dirty="0" smtClean="0"/>
              <a:t>What’s In The Box?</a:t>
            </a:r>
            <a:endParaRPr lang="en-US" sz="6000" b="1" i="1" dirty="0"/>
          </a:p>
          <a:p>
            <a:pPr marL="0" indent="0">
              <a:buNone/>
            </a:pPr>
            <a:endParaRPr lang="en-US" dirty="0" smtClean="0"/>
          </a:p>
        </p:txBody>
      </p:sp>
      <p:sp>
        <p:nvSpPr>
          <p:cNvPr id="4" name="Title 3"/>
          <p:cNvSpPr txBox="1">
            <a:spLocks noGrp="1"/>
          </p:cNvSpPr>
          <p:nvPr>
            <p:ph type="title"/>
          </p:nvPr>
        </p:nvSpPr>
        <p:spPr>
          <a:xfrm>
            <a:off x="3529886" y="461417"/>
            <a:ext cx="2084224" cy="769441"/>
          </a:xfrm>
          <a:prstGeom prst="rect">
            <a:avLst/>
          </a:prstGeom>
          <a:noFill/>
        </p:spPr>
        <p:txBody>
          <a:bodyPr wrap="none" rtlCol="0">
            <a:spAutoFit/>
          </a:bodyPr>
          <a:lstStyle/>
          <a:p>
            <a:r>
              <a:rPr lang="en-US" b="1" i="1" dirty="0" smtClean="0"/>
              <a:t> Activity</a:t>
            </a:r>
            <a:endParaRPr lang="en-US" b="1" i="1" dirty="0"/>
          </a:p>
        </p:txBody>
      </p:sp>
    </p:spTree>
    <p:extLst>
      <p:ext uri="{BB962C8B-B14F-4D97-AF65-F5344CB8AC3E}">
        <p14:creationId xmlns:p14="http://schemas.microsoft.com/office/powerpoint/2010/main" val="2175624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76200"/>
            <a:ext cx="4724399" cy="664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0" y="76200"/>
            <a:ext cx="4724400" cy="1905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228600" y="243870"/>
            <a:ext cx="2971800" cy="2000548"/>
          </a:xfrm>
          <a:prstGeom prst="rect">
            <a:avLst/>
          </a:prstGeom>
          <a:noFill/>
        </p:spPr>
        <p:txBody>
          <a:bodyPr wrap="square" rtlCol="0">
            <a:spAutoFit/>
          </a:bodyPr>
          <a:lstStyle/>
          <a:p>
            <a:pPr algn="ctr"/>
            <a:r>
              <a:rPr lang="en-US" sz="3200" b="1" dirty="0" smtClean="0">
                <a:solidFill>
                  <a:prstClr val="black"/>
                </a:solidFill>
              </a:rPr>
              <a:t>Performance Expectations</a:t>
            </a:r>
          </a:p>
          <a:p>
            <a:pPr algn="ctr"/>
            <a:r>
              <a:rPr lang="en-US" sz="2800" b="1" dirty="0">
                <a:solidFill>
                  <a:prstClr val="black"/>
                </a:solidFill>
              </a:rPr>
              <a:t>(</a:t>
            </a:r>
            <a:r>
              <a:rPr lang="en-US" sz="2800" b="1" dirty="0" smtClean="0">
                <a:solidFill>
                  <a:prstClr val="black"/>
                </a:solidFill>
              </a:rPr>
              <a:t>What is assessed)</a:t>
            </a:r>
          </a:p>
          <a:p>
            <a:endParaRPr lang="en-US" sz="3200" b="1" dirty="0">
              <a:solidFill>
                <a:prstClr val="black"/>
              </a:solidFill>
            </a:endParaRPr>
          </a:p>
        </p:txBody>
      </p:sp>
      <p:sp>
        <p:nvSpPr>
          <p:cNvPr id="6" name="Right Arrow 5"/>
          <p:cNvSpPr/>
          <p:nvPr/>
        </p:nvSpPr>
        <p:spPr>
          <a:xfrm>
            <a:off x="3429000" y="817487"/>
            <a:ext cx="609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68" y="2743200"/>
            <a:ext cx="3398194"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8600" y="2743200"/>
            <a:ext cx="3352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078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233659"/>
              </p:ext>
            </p:extLst>
          </p:nvPr>
        </p:nvGraphicFramePr>
        <p:xfrm>
          <a:off x="381000" y="533400"/>
          <a:ext cx="8382000" cy="579120"/>
        </p:xfrm>
        <a:graphic>
          <a:graphicData uri="http://schemas.openxmlformats.org/drawingml/2006/table">
            <a:tbl>
              <a:tblPr firstRow="1" bandRow="1">
                <a:tableStyleId>{5C22544A-7EE6-4342-B048-85BDC9FD1C3A}</a:tableStyleId>
              </a:tblPr>
              <a:tblGrid>
                <a:gridCol w="8382000"/>
              </a:tblGrid>
              <a:tr h="370840">
                <a:tc>
                  <a:txBody>
                    <a:bodyPr/>
                    <a:lstStyle/>
                    <a:p>
                      <a:r>
                        <a:rPr lang="en-US" sz="3200" u="sng" dirty="0" smtClean="0">
                          <a:solidFill>
                            <a:sysClr val="windowText" lastClr="000000"/>
                          </a:solidFill>
                        </a:rPr>
                        <a:t>Grade</a:t>
                      </a:r>
                      <a:r>
                        <a:rPr lang="en-US" sz="3200" u="sng" baseline="0" dirty="0" smtClean="0">
                          <a:solidFill>
                            <a:sysClr val="windowText" lastClr="000000"/>
                          </a:solidFill>
                        </a:rPr>
                        <a:t> Level. Topic</a:t>
                      </a:r>
                      <a:endParaRPr lang="en-US" sz="2000"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638753"/>
              </p:ext>
            </p:extLst>
          </p:nvPr>
        </p:nvGraphicFramePr>
        <p:xfrm>
          <a:off x="381000" y="1219200"/>
          <a:ext cx="8382000" cy="5181600"/>
        </p:xfrm>
        <a:graphic>
          <a:graphicData uri="http://schemas.openxmlformats.org/drawingml/2006/table">
            <a:tbl>
              <a:tblPr firstRow="1" bandRow="1">
                <a:tableStyleId>{5C22544A-7EE6-4342-B048-85BDC9FD1C3A}</a:tableStyleId>
              </a:tblPr>
              <a:tblGrid>
                <a:gridCol w="8382000"/>
              </a:tblGrid>
              <a:tr h="5181600">
                <a:tc>
                  <a:txBody>
                    <a:bodyPr/>
                    <a:lstStyle/>
                    <a:p>
                      <a:r>
                        <a:rPr lang="en-US" sz="2800" b="1" i="1" dirty="0" smtClean="0">
                          <a:solidFill>
                            <a:sysClr val="windowText" lastClr="000000"/>
                          </a:solidFill>
                        </a:rPr>
                        <a:t>Students who demonstrate understanding can</a:t>
                      </a:r>
                      <a:r>
                        <a:rPr lang="en-US" sz="2800" b="1" dirty="0" smtClean="0">
                          <a:solidFill>
                            <a:sysClr val="windowText" lastClr="000000"/>
                          </a:solidFill>
                        </a:rPr>
                        <a:t>:</a:t>
                      </a:r>
                    </a:p>
                    <a:p>
                      <a:endParaRPr lang="en-US" sz="2800" b="1" dirty="0" smtClean="0">
                        <a:solidFill>
                          <a:sysClr val="windowText" lastClr="000000"/>
                        </a:solidFill>
                      </a:endParaRPr>
                    </a:p>
                    <a:p>
                      <a:r>
                        <a:rPr lang="en-US" sz="2000" b="1" dirty="0" smtClean="0">
                          <a:solidFill>
                            <a:sysClr val="windowText" lastClr="000000"/>
                          </a:solidFill>
                        </a:rPr>
                        <a:t>Code – represents</a:t>
                      </a:r>
                      <a:r>
                        <a:rPr lang="en-US" sz="2000" b="1" baseline="0" dirty="0" smtClean="0">
                          <a:solidFill>
                            <a:sysClr val="windowText" lastClr="000000"/>
                          </a:solidFill>
                        </a:rPr>
                        <a:t> the specific Performance Expectations written in black.</a:t>
                      </a:r>
                    </a:p>
                    <a:p>
                      <a:endParaRPr lang="en-US" sz="2800" b="1" dirty="0" smtClean="0">
                        <a:solidFill>
                          <a:sysClr val="windowText" lastClr="000000"/>
                        </a:solidFill>
                      </a:endParaRPr>
                    </a:p>
                    <a:p>
                      <a:r>
                        <a:rPr lang="en-US" sz="2800" b="1" dirty="0" smtClean="0">
                          <a:solidFill>
                            <a:sysClr val="windowText" lastClr="000000"/>
                          </a:solidFill>
                        </a:rPr>
                        <a:t>After</a:t>
                      </a:r>
                      <a:r>
                        <a:rPr lang="en-US" sz="2800" b="1" baseline="0" dirty="0" smtClean="0">
                          <a:solidFill>
                            <a:sysClr val="windowText" lastClr="000000"/>
                          </a:solidFill>
                        </a:rPr>
                        <a:t> each Performance Expectation it will be followed by two statements in </a:t>
                      </a:r>
                      <a:r>
                        <a:rPr lang="en-US" sz="2800" b="1" baseline="0" dirty="0" smtClean="0">
                          <a:solidFill>
                            <a:srgbClr val="FF0000"/>
                          </a:solidFill>
                        </a:rPr>
                        <a:t>red</a:t>
                      </a:r>
                      <a:r>
                        <a:rPr lang="en-US" sz="2800" b="1" baseline="0" dirty="0" smtClean="0">
                          <a:solidFill>
                            <a:sysClr val="windowText" lastClr="000000"/>
                          </a:solidFill>
                        </a:rPr>
                        <a:t>:</a:t>
                      </a:r>
                    </a:p>
                    <a:p>
                      <a:endParaRPr lang="en-US" sz="2800" b="1" baseline="0" dirty="0" smtClean="0">
                        <a:solidFill>
                          <a:sysClr val="windowText" lastClr="000000"/>
                        </a:solidFill>
                      </a:endParaRPr>
                    </a:p>
                    <a:p>
                      <a:r>
                        <a:rPr lang="en-US" sz="2800" b="1" u="sng" baseline="0" dirty="0" smtClean="0">
                          <a:solidFill>
                            <a:srgbClr val="FF0000"/>
                          </a:solidFill>
                        </a:rPr>
                        <a:t>Clarification Statement</a:t>
                      </a:r>
                    </a:p>
                    <a:p>
                      <a:endParaRPr lang="en-US" sz="2800" b="1" baseline="0" dirty="0" smtClean="0">
                        <a:solidFill>
                          <a:srgbClr val="FF0000"/>
                        </a:solidFill>
                      </a:endParaRPr>
                    </a:p>
                    <a:p>
                      <a:r>
                        <a:rPr lang="en-US" sz="2800" b="1" u="sng" baseline="0" dirty="0" smtClean="0">
                          <a:solidFill>
                            <a:srgbClr val="FF0000"/>
                          </a:solidFill>
                        </a:rPr>
                        <a:t>Assessment Boundary</a:t>
                      </a:r>
                      <a:endParaRPr lang="en-US" sz="2800" b="1" u="sng" dirty="0" smtClean="0">
                        <a:solidFill>
                          <a:srgbClr val="FF0000"/>
                        </a:solidFill>
                      </a:endParaRPr>
                    </a:p>
                    <a:p>
                      <a:endParaRPr 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6971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76200"/>
            <a:ext cx="4724399" cy="664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0" y="1981200"/>
            <a:ext cx="4724400" cy="2971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17" y="2760453"/>
            <a:ext cx="2947536" cy="339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1469928"/>
            <a:ext cx="2286000" cy="1569660"/>
          </a:xfrm>
          <a:prstGeom prst="rect">
            <a:avLst/>
          </a:prstGeom>
          <a:noFill/>
        </p:spPr>
        <p:txBody>
          <a:bodyPr wrap="square" rtlCol="0">
            <a:spAutoFit/>
          </a:bodyPr>
          <a:lstStyle/>
          <a:p>
            <a:pPr algn="ctr"/>
            <a:r>
              <a:rPr lang="en-US" sz="3200" b="1" dirty="0" smtClean="0">
                <a:solidFill>
                  <a:prstClr val="black"/>
                </a:solidFill>
              </a:rPr>
              <a:t>Foundation Box</a:t>
            </a:r>
          </a:p>
          <a:p>
            <a:endParaRPr lang="en-US" sz="3200" b="1" dirty="0">
              <a:solidFill>
                <a:prstClr val="black"/>
              </a:solidFill>
            </a:endParaRPr>
          </a:p>
        </p:txBody>
      </p:sp>
      <p:sp>
        <p:nvSpPr>
          <p:cNvPr id="8" name="Right Arrow 7"/>
          <p:cNvSpPr/>
          <p:nvPr/>
        </p:nvSpPr>
        <p:spPr>
          <a:xfrm>
            <a:off x="2432649" y="2133600"/>
            <a:ext cx="162098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172528" y="3733800"/>
            <a:ext cx="33528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00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The THREE DIMENSIONS:</a:t>
            </a:r>
            <a:br>
              <a:rPr lang="en-US" sz="1600" b="1" dirty="0" smtClean="0"/>
            </a:br>
            <a:r>
              <a:rPr lang="en-US" dirty="0" smtClean="0"/>
              <a:t>The Foundation Box </a:t>
            </a:r>
            <a:r>
              <a:rPr lang="en-US" sz="2700" dirty="0" smtClean="0"/>
              <a:t>(in the middle)</a:t>
            </a:r>
            <a:endParaRPr lang="en-US" sz="27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2274217"/>
              </p:ext>
            </p:extLst>
          </p:nvPr>
        </p:nvGraphicFramePr>
        <p:xfrm>
          <a:off x="457200" y="1600200"/>
          <a:ext cx="8229600" cy="5029200"/>
        </p:xfrm>
        <a:graphic>
          <a:graphicData uri="http://schemas.openxmlformats.org/drawingml/2006/table">
            <a:tbl>
              <a:tblPr firstRow="1" bandRow="1">
                <a:tableStyleId>{5C22544A-7EE6-4342-B048-85BDC9FD1C3A}</a:tableStyleId>
              </a:tblPr>
              <a:tblGrid>
                <a:gridCol w="2743200"/>
                <a:gridCol w="2743200"/>
                <a:gridCol w="2743200"/>
              </a:tblGrid>
              <a:tr h="4724400">
                <a:tc>
                  <a:txBody>
                    <a:bodyPr/>
                    <a:lstStyle/>
                    <a:p>
                      <a:pPr algn="ctr"/>
                      <a:endParaRPr lang="en-US" sz="3600" dirty="0" smtClean="0">
                        <a:solidFill>
                          <a:srgbClr val="0070C0"/>
                        </a:solidFill>
                      </a:endParaRPr>
                    </a:p>
                    <a:p>
                      <a:pPr algn="ctr"/>
                      <a:r>
                        <a:rPr lang="en-US" sz="3600" dirty="0" smtClean="0">
                          <a:solidFill>
                            <a:srgbClr val="0070C0"/>
                          </a:solidFill>
                        </a:rPr>
                        <a:t>Blue</a:t>
                      </a:r>
                      <a:endParaRPr lang="en-US" sz="3600" baseline="0" dirty="0" smtClean="0">
                        <a:solidFill>
                          <a:srgbClr val="0070C0"/>
                        </a:solidFill>
                      </a:endParaRPr>
                    </a:p>
                    <a:p>
                      <a:pPr algn="ctr"/>
                      <a:endParaRPr lang="en-US" sz="3600" baseline="0" dirty="0" smtClean="0">
                        <a:solidFill>
                          <a:srgbClr val="0070C0"/>
                        </a:solidFill>
                      </a:endParaRPr>
                    </a:p>
                    <a:p>
                      <a:pPr algn="ctr"/>
                      <a:endParaRPr lang="en-US" sz="3600" baseline="0" dirty="0" smtClean="0">
                        <a:solidFill>
                          <a:srgbClr val="0070C0"/>
                        </a:solidFill>
                      </a:endParaRPr>
                    </a:p>
                    <a:p>
                      <a:pPr algn="ctr"/>
                      <a:r>
                        <a:rPr lang="en-US" sz="3600" baseline="0" dirty="0" smtClean="0">
                          <a:solidFill>
                            <a:srgbClr val="0070C0"/>
                          </a:solidFill>
                        </a:rPr>
                        <a:t>Science </a:t>
                      </a:r>
                    </a:p>
                    <a:p>
                      <a:pPr algn="ctr"/>
                      <a:r>
                        <a:rPr lang="en-US" sz="3600" baseline="0" dirty="0" smtClean="0">
                          <a:solidFill>
                            <a:srgbClr val="0070C0"/>
                          </a:solidFill>
                        </a:rPr>
                        <a:t>and </a:t>
                      </a:r>
                    </a:p>
                    <a:p>
                      <a:pPr algn="ctr"/>
                      <a:r>
                        <a:rPr lang="en-US" sz="3600" baseline="0" dirty="0" smtClean="0">
                          <a:solidFill>
                            <a:srgbClr val="0070C0"/>
                          </a:solidFill>
                        </a:rPr>
                        <a:t>Engineering </a:t>
                      </a:r>
                    </a:p>
                    <a:p>
                      <a:pPr algn="ctr"/>
                      <a:r>
                        <a:rPr lang="en-US" sz="3600" baseline="0" dirty="0" smtClean="0">
                          <a:solidFill>
                            <a:srgbClr val="0070C0"/>
                          </a:solidFill>
                        </a:rPr>
                        <a:t>Practices</a:t>
                      </a:r>
                    </a:p>
                    <a:p>
                      <a:pPr algn="ctr"/>
                      <a:endParaRPr lang="en-US" sz="3600" baseline="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dirty="0" smtClean="0">
                        <a:solidFill>
                          <a:sysClr val="windowText" lastClr="000000"/>
                        </a:solidFill>
                      </a:endParaRPr>
                    </a:p>
                    <a:p>
                      <a:pPr algn="ctr"/>
                      <a:r>
                        <a:rPr lang="en-US" sz="3600" dirty="0" smtClean="0">
                          <a:solidFill>
                            <a:schemeClr val="accent6"/>
                          </a:solidFill>
                        </a:rPr>
                        <a:t>Orange</a:t>
                      </a:r>
                    </a:p>
                    <a:p>
                      <a:pPr algn="ctr"/>
                      <a:endParaRPr lang="en-US" sz="3600" dirty="0" smtClean="0">
                        <a:solidFill>
                          <a:schemeClr val="accent6"/>
                        </a:solidFill>
                      </a:endParaRPr>
                    </a:p>
                    <a:p>
                      <a:pPr algn="ctr"/>
                      <a:endParaRPr lang="en-US" sz="3600" dirty="0" smtClean="0">
                        <a:solidFill>
                          <a:schemeClr val="accent6"/>
                        </a:solidFill>
                      </a:endParaRPr>
                    </a:p>
                    <a:p>
                      <a:pPr algn="ctr"/>
                      <a:r>
                        <a:rPr lang="en-US" sz="3600" dirty="0" smtClean="0">
                          <a:solidFill>
                            <a:schemeClr val="accent6"/>
                          </a:solidFill>
                        </a:rPr>
                        <a:t>Disciplinary</a:t>
                      </a:r>
                    </a:p>
                    <a:p>
                      <a:pPr algn="ctr"/>
                      <a:r>
                        <a:rPr lang="en-US" sz="3600" dirty="0" smtClean="0">
                          <a:solidFill>
                            <a:schemeClr val="accent6"/>
                          </a:solidFill>
                        </a:rPr>
                        <a:t>Core </a:t>
                      </a:r>
                    </a:p>
                    <a:p>
                      <a:pPr algn="ctr"/>
                      <a:r>
                        <a:rPr lang="en-US" sz="3600" dirty="0" smtClean="0">
                          <a:solidFill>
                            <a:schemeClr val="accent6"/>
                          </a:solidFill>
                        </a:rPr>
                        <a:t>Ideas</a:t>
                      </a:r>
                      <a:endParaRPr lang="en-US" sz="36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dirty="0" smtClean="0">
                        <a:solidFill>
                          <a:sysClr val="windowText" lastClr="000000"/>
                        </a:solidFill>
                      </a:endParaRPr>
                    </a:p>
                    <a:p>
                      <a:pPr algn="ctr"/>
                      <a:r>
                        <a:rPr lang="en-US" sz="3600" dirty="0" smtClean="0">
                          <a:solidFill>
                            <a:srgbClr val="00B050"/>
                          </a:solidFill>
                        </a:rPr>
                        <a:t>Green</a:t>
                      </a:r>
                    </a:p>
                    <a:p>
                      <a:pPr algn="ctr"/>
                      <a:endParaRPr lang="en-US" sz="3600" dirty="0" smtClean="0">
                        <a:solidFill>
                          <a:srgbClr val="00B050"/>
                        </a:solidFill>
                      </a:endParaRPr>
                    </a:p>
                    <a:p>
                      <a:pPr algn="ctr"/>
                      <a:endParaRPr lang="en-US" sz="3600" dirty="0" smtClean="0">
                        <a:solidFill>
                          <a:srgbClr val="00B050"/>
                        </a:solidFill>
                      </a:endParaRPr>
                    </a:p>
                    <a:p>
                      <a:pPr algn="ctr"/>
                      <a:r>
                        <a:rPr lang="en-US" sz="3600" dirty="0" smtClean="0">
                          <a:solidFill>
                            <a:srgbClr val="00B050"/>
                          </a:solidFill>
                        </a:rPr>
                        <a:t>Crosscutting</a:t>
                      </a:r>
                    </a:p>
                    <a:p>
                      <a:pPr algn="ctr"/>
                      <a:r>
                        <a:rPr lang="en-US" sz="3600" dirty="0" smtClean="0">
                          <a:solidFill>
                            <a:srgbClr val="00B050"/>
                          </a:solidFill>
                        </a:rPr>
                        <a:t>Concepts</a:t>
                      </a:r>
                      <a:endParaRPr lang="en-US" sz="3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87792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76200"/>
            <a:ext cx="4724399" cy="664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7927" y="4953000"/>
            <a:ext cx="4724400" cy="1752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457200" y="5135940"/>
            <a:ext cx="2209800" cy="1569660"/>
          </a:xfrm>
          <a:prstGeom prst="rect">
            <a:avLst/>
          </a:prstGeom>
          <a:noFill/>
        </p:spPr>
        <p:txBody>
          <a:bodyPr wrap="square" rtlCol="0">
            <a:spAutoFit/>
          </a:bodyPr>
          <a:lstStyle/>
          <a:p>
            <a:pPr algn="ctr"/>
            <a:r>
              <a:rPr lang="en-US" sz="3200" b="1" dirty="0">
                <a:solidFill>
                  <a:prstClr val="black"/>
                </a:solidFill>
              </a:rPr>
              <a:t> </a:t>
            </a:r>
            <a:r>
              <a:rPr lang="en-US" sz="3200" b="1" dirty="0" smtClean="0">
                <a:solidFill>
                  <a:prstClr val="black"/>
                </a:solidFill>
              </a:rPr>
              <a:t>Connection</a:t>
            </a:r>
          </a:p>
          <a:p>
            <a:pPr algn="ctr"/>
            <a:r>
              <a:rPr lang="en-US" sz="3200" b="1" dirty="0" smtClean="0">
                <a:solidFill>
                  <a:prstClr val="black"/>
                </a:solidFill>
              </a:rPr>
              <a:t>Box</a:t>
            </a:r>
          </a:p>
          <a:p>
            <a:endParaRPr lang="en-US" sz="3200" b="1" dirty="0">
              <a:solidFill>
                <a:prstClr val="black"/>
              </a:solidFill>
            </a:endParaRPr>
          </a:p>
        </p:txBody>
      </p:sp>
      <p:sp>
        <p:nvSpPr>
          <p:cNvPr id="6" name="Right Arrow 5"/>
          <p:cNvSpPr/>
          <p:nvPr/>
        </p:nvSpPr>
        <p:spPr>
          <a:xfrm>
            <a:off x="2244436" y="5708142"/>
            <a:ext cx="18288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49" y="1023890"/>
            <a:ext cx="2947536" cy="339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72528" y="3581400"/>
            <a:ext cx="3352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598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The Connection Box   (at the bottom)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660339"/>
              </p:ext>
            </p:extLst>
          </p:nvPr>
        </p:nvGraphicFramePr>
        <p:xfrm>
          <a:off x="457200" y="1143000"/>
          <a:ext cx="8229600" cy="5394960"/>
        </p:xfrm>
        <a:graphic>
          <a:graphicData uri="http://schemas.openxmlformats.org/drawingml/2006/table">
            <a:tbl>
              <a:tblPr firstRow="1" bandRow="1">
                <a:tableStyleId>{5C22544A-7EE6-4342-B048-85BDC9FD1C3A}</a:tableStyleId>
              </a:tblPr>
              <a:tblGrid>
                <a:gridCol w="8229600"/>
              </a:tblGrid>
              <a:tr h="370840">
                <a:tc>
                  <a:txBody>
                    <a:bodyPr/>
                    <a:lstStyle/>
                    <a:p>
                      <a:r>
                        <a:rPr lang="en-US" sz="2800" b="1" dirty="0" smtClean="0">
                          <a:solidFill>
                            <a:sysClr val="windowText" lastClr="000000"/>
                          </a:solidFill>
                        </a:rPr>
                        <a:t>Connections to other DCIs </a:t>
                      </a:r>
                      <a:r>
                        <a:rPr lang="en-US" sz="2800" b="1" u="sng" dirty="0" smtClean="0">
                          <a:solidFill>
                            <a:sysClr val="windowText" lastClr="000000"/>
                          </a:solidFill>
                        </a:rPr>
                        <a:t>in this grade-band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800" b="1" dirty="0" smtClean="0">
                          <a:solidFill>
                            <a:sysClr val="windowText" lastClr="000000"/>
                          </a:solidFill>
                        </a:rPr>
                        <a:t>Articulation to DCIs </a:t>
                      </a:r>
                      <a:r>
                        <a:rPr lang="en-US" sz="2800" b="1" u="sng" dirty="0" smtClean="0">
                          <a:solidFill>
                            <a:sysClr val="windowText" lastClr="000000"/>
                          </a:solidFill>
                        </a:rPr>
                        <a:t>across</a:t>
                      </a:r>
                      <a:r>
                        <a:rPr lang="en-US" sz="2800" b="1" u="sng" baseline="0" dirty="0" smtClean="0">
                          <a:solidFill>
                            <a:sysClr val="windowText" lastClr="000000"/>
                          </a:solidFill>
                        </a:rPr>
                        <a:t> grade-bands</a:t>
                      </a:r>
                      <a:endParaRPr lang="en-US" sz="2800" b="1"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800" b="1" dirty="0" smtClean="0">
                          <a:solidFill>
                            <a:sysClr val="windowText" lastClr="000000"/>
                          </a:solidFill>
                        </a:rPr>
                        <a:t>Common Core State Standards Connections:</a:t>
                      </a:r>
                    </a:p>
                    <a:p>
                      <a:endParaRPr lang="en-US" sz="2800" b="1" dirty="0" smtClean="0">
                        <a:solidFill>
                          <a:sysClr val="windowText" lastClr="000000"/>
                        </a:solidFill>
                      </a:endParaRPr>
                    </a:p>
                    <a:p>
                      <a:r>
                        <a:rPr lang="en-US" sz="2800" b="1" u="sng" dirty="0" smtClean="0">
                          <a:solidFill>
                            <a:sysClr val="windowText" lastClr="000000"/>
                          </a:solidFill>
                        </a:rPr>
                        <a:t>ELE/Literacy</a:t>
                      </a:r>
                    </a:p>
                    <a:p>
                      <a:endParaRPr lang="en-US" sz="2800" b="1" dirty="0" smtClean="0">
                        <a:solidFill>
                          <a:sysClr val="windowText" lastClr="000000"/>
                        </a:solidFill>
                      </a:endParaRPr>
                    </a:p>
                    <a:p>
                      <a:endParaRPr lang="en-US" sz="2800" b="1" dirty="0" smtClean="0">
                        <a:solidFill>
                          <a:sysClr val="windowText" lastClr="000000"/>
                        </a:solidFill>
                      </a:endParaRPr>
                    </a:p>
                    <a:p>
                      <a:endParaRPr lang="en-US" sz="2800" b="1" dirty="0" smtClean="0">
                        <a:solidFill>
                          <a:sysClr val="windowText" lastClr="000000"/>
                        </a:solidFill>
                      </a:endParaRPr>
                    </a:p>
                    <a:p>
                      <a:r>
                        <a:rPr lang="en-US" sz="2800" b="1" u="sng" dirty="0" smtClean="0">
                          <a:solidFill>
                            <a:sysClr val="windowText" lastClr="000000"/>
                          </a:solidFill>
                        </a:rPr>
                        <a:t>Mathematics</a:t>
                      </a:r>
                    </a:p>
                    <a:p>
                      <a:endParaRPr lang="en-US" sz="2800" b="1" dirty="0" smtClean="0">
                        <a:solidFill>
                          <a:sysClr val="windowText" lastClr="000000"/>
                        </a:solidFill>
                      </a:endParaRPr>
                    </a:p>
                    <a:p>
                      <a:endParaRPr lang="en-US" sz="2800" b="1" dirty="0" smtClean="0">
                        <a:solidFill>
                          <a:sysClr val="windowText" lastClr="000000"/>
                        </a:solidFill>
                      </a:endParaRPr>
                    </a:p>
                    <a:p>
                      <a:endParaRPr lang="en-US" sz="2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317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Rate Your Familiarity with NGSS</a:t>
            </a:r>
            <a:endParaRPr lang="en-US" b="1" dirty="0"/>
          </a:p>
        </p:txBody>
      </p:sp>
      <p:sp>
        <p:nvSpPr>
          <p:cNvPr id="4" name="Content Placeholder 3"/>
          <p:cNvSpPr>
            <a:spLocks noGrp="1"/>
          </p:cNvSpPr>
          <p:nvPr>
            <p:ph idx="1"/>
          </p:nvPr>
        </p:nvSpPr>
        <p:spPr>
          <a:xfrm>
            <a:off x="457200" y="1882350"/>
            <a:ext cx="8229600" cy="4525963"/>
          </a:xfrm>
        </p:spPr>
        <p:txBody>
          <a:bodyPr>
            <a:normAutofit fontScale="85000" lnSpcReduction="10000"/>
          </a:bodyPr>
          <a:lstStyle/>
          <a:p>
            <a:r>
              <a:rPr lang="en-US" dirty="0" smtClean="0"/>
              <a:t>Choose one of the following that best describes your familiarity with the NGSS and explain your choice:</a:t>
            </a:r>
          </a:p>
          <a:p>
            <a:endParaRPr lang="en-US" dirty="0" smtClean="0"/>
          </a:p>
          <a:p>
            <a:pPr marL="514350" indent="-514350">
              <a:buFont typeface="+mj-lt"/>
              <a:buAutoNum type="arabicParenR"/>
            </a:pPr>
            <a:r>
              <a:rPr lang="en-US" dirty="0" smtClean="0"/>
              <a:t>I know there are new science standards </a:t>
            </a:r>
          </a:p>
          <a:p>
            <a:pPr marL="514350" indent="-514350">
              <a:buFont typeface="+mj-lt"/>
              <a:buAutoNum type="arabicParenR"/>
            </a:pPr>
            <a:r>
              <a:rPr lang="en-US" dirty="0" smtClean="0"/>
              <a:t>Know a little about them/I know they have different colored sections on the paper</a:t>
            </a:r>
          </a:p>
          <a:p>
            <a:pPr marL="514350" indent="-514350">
              <a:buFont typeface="+mj-lt"/>
              <a:buAutoNum type="arabicParenR"/>
            </a:pPr>
            <a:r>
              <a:rPr lang="en-US" dirty="0" smtClean="0"/>
              <a:t>Read some of the framework/standards</a:t>
            </a:r>
            <a:endParaRPr lang="en-US" i="1" dirty="0" smtClean="0"/>
          </a:p>
          <a:p>
            <a:pPr marL="514350" indent="-514350">
              <a:buFont typeface="+mj-lt"/>
              <a:buAutoNum type="arabicParenR"/>
            </a:pPr>
            <a:r>
              <a:rPr lang="en-US" dirty="0" smtClean="0"/>
              <a:t>I have a real deep understanding of  standards their meaning and the content taught</a:t>
            </a:r>
          </a:p>
          <a:p>
            <a:pPr marL="514350" indent="-514350">
              <a:buFont typeface="+mj-lt"/>
              <a:buAutoNum type="arabicParenR"/>
            </a:pPr>
            <a:r>
              <a:rPr lang="en-US" dirty="0" smtClean="0"/>
              <a:t>I could lead a PD or group planning on the standards. </a:t>
            </a:r>
            <a:endParaRPr lang="en-US" dirty="0"/>
          </a:p>
        </p:txBody>
      </p:sp>
      <p:sp>
        <p:nvSpPr>
          <p:cNvPr id="3" name="Footer Placeholder 2"/>
          <p:cNvSpPr>
            <a:spLocks noGrp="1"/>
          </p:cNvSpPr>
          <p:nvPr>
            <p:ph type="ftr" sz="quarter" idx="11"/>
          </p:nvPr>
        </p:nvSpPr>
        <p:spPr/>
        <p:txBody>
          <a:bodyPr/>
          <a:lstStyle/>
          <a:p>
            <a:r>
              <a:rPr lang="en-US" dirty="0" smtClean="0"/>
              <a:t>P-12 MSOU of PIMSER</a:t>
            </a:r>
            <a:endParaRPr lang="en-US" dirty="0"/>
          </a:p>
        </p:txBody>
      </p:sp>
      <p:pic>
        <p:nvPicPr>
          <p:cNvPr id="5" name="Picture 4"/>
          <p:cNvPicPr>
            <a:picLocks noChangeAspect="1"/>
          </p:cNvPicPr>
          <p:nvPr/>
        </p:nvPicPr>
        <p:blipFill>
          <a:blip r:embed="rId3"/>
          <a:stretch>
            <a:fillRect/>
          </a:stretch>
        </p:blipFill>
        <p:spPr>
          <a:xfrm>
            <a:off x="2406250" y="1221950"/>
            <a:ext cx="3937000" cy="660400"/>
          </a:xfrm>
          <a:prstGeom prst="rect">
            <a:avLst/>
          </a:prstGeom>
        </p:spPr>
      </p:pic>
    </p:spTree>
    <p:extLst>
      <p:ext uri="{BB962C8B-B14F-4D97-AF65-F5344CB8AC3E}">
        <p14:creationId xmlns:p14="http://schemas.microsoft.com/office/powerpoint/2010/main" val="3740791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sz="3600" dirty="0" smtClean="0">
                <a:hlinkClick r:id="rId2"/>
              </a:rPr>
              <a:t>www.kevincrumpscience.weebly.com</a:t>
            </a:r>
            <a:r>
              <a:rPr lang="en-US" sz="3600" dirty="0" smtClean="0"/>
              <a:t/>
            </a:r>
            <a:br>
              <a:rPr lang="en-US" sz="3600" dirty="0" smtClean="0"/>
            </a:br>
            <a:r>
              <a:rPr lang="en-US" sz="3600" dirty="0"/>
              <a:t/>
            </a:r>
            <a:br>
              <a:rPr lang="en-US" sz="3600" dirty="0"/>
            </a:br>
            <a:r>
              <a:rPr lang="en-US" dirty="0" smtClean="0"/>
              <a:t/>
            </a:r>
            <a:br>
              <a:rPr lang="en-US" dirty="0" smtClean="0"/>
            </a:br>
            <a:r>
              <a:rPr lang="en-US" dirty="0" smtClean="0"/>
              <a:t>Go to my website and click 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Inside the NGSS Box</a:t>
            </a:r>
            <a:endParaRPr lang="en-US" dirty="0"/>
          </a:p>
        </p:txBody>
      </p:sp>
    </p:spTree>
    <p:extLst>
      <p:ext uri="{BB962C8B-B14F-4D97-AF65-F5344CB8AC3E}">
        <p14:creationId xmlns:p14="http://schemas.microsoft.com/office/powerpoint/2010/main" val="3947290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57BDEF-2817-4193-ADD3-49F111FF98FB}" type="slidenum">
              <a:rPr lang="en-US" smtClean="0">
                <a:solidFill>
                  <a:prstClr val="black">
                    <a:tint val="75000"/>
                  </a:prstClr>
                </a:solidFill>
              </a:rPr>
              <a:pPr/>
              <a:t>31</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0" y="0"/>
            <a:ext cx="9131300" cy="6858000"/>
          </a:xfrm>
          <a:prstGeom prst="rect">
            <a:avLst/>
          </a:prstGeom>
        </p:spPr>
      </p:pic>
    </p:spTree>
    <p:extLst>
      <p:ext uri="{BB962C8B-B14F-4D97-AF65-F5344CB8AC3E}">
        <p14:creationId xmlns:p14="http://schemas.microsoft.com/office/powerpoint/2010/main" val="1745281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209800" y="66820"/>
            <a:ext cx="4191000" cy="6735480"/>
          </a:xfrm>
          <a:prstGeom prst="rect">
            <a:avLst/>
          </a:prstGeom>
        </p:spPr>
      </p:pic>
    </p:spTree>
    <p:extLst>
      <p:ext uri="{BB962C8B-B14F-4D97-AF65-F5344CB8AC3E}">
        <p14:creationId xmlns:p14="http://schemas.microsoft.com/office/powerpoint/2010/main" val="1549381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marL="0" indent="0"/>
            <a:r>
              <a:rPr lang="en-US" dirty="0"/>
              <a:t>Take a look at the NGSS website:</a:t>
            </a:r>
            <a:br>
              <a:rPr lang="en-US" dirty="0"/>
            </a:br>
            <a:r>
              <a:rPr lang="en-US" dirty="0">
                <a:hlinkClick r:id="rId2"/>
              </a:rPr>
              <a:t>www.nextgenscience.org</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marL="0" indent="0">
              <a:buNone/>
            </a:pPr>
            <a:endParaRPr lang="en-US" dirty="0" smtClean="0"/>
          </a:p>
          <a:p>
            <a:pPr marL="0" indent="0">
              <a:buNone/>
            </a:pPr>
            <a:r>
              <a:rPr lang="en-US" dirty="0" smtClean="0"/>
              <a:t>Take a few minutes to examine the three dimensions of the framework.</a:t>
            </a:r>
          </a:p>
          <a:p>
            <a:pPr marL="0" indent="0">
              <a:buNone/>
            </a:pPr>
            <a:endParaRPr lang="en-US" dirty="0" smtClean="0"/>
          </a:p>
          <a:p>
            <a:pPr marL="0" indent="0">
              <a:buNone/>
            </a:pPr>
            <a:r>
              <a:rPr lang="en-US" dirty="0" smtClean="0"/>
              <a:t>Look through each appendix</a:t>
            </a:r>
          </a:p>
          <a:p>
            <a:pPr marL="0" indent="0">
              <a:buNone/>
            </a:pPr>
            <a:endParaRPr lang="en-US" dirty="0"/>
          </a:p>
          <a:p>
            <a:pPr marL="0" indent="0">
              <a:buNone/>
            </a:pPr>
            <a:r>
              <a:rPr lang="en-US" dirty="0" smtClean="0"/>
              <a:t>Are there any questions about the website  or anything we have discussed so far?</a:t>
            </a:r>
            <a:endParaRPr lang="en-US" dirty="0"/>
          </a:p>
        </p:txBody>
      </p:sp>
    </p:spTree>
    <p:extLst>
      <p:ext uri="{BB962C8B-B14F-4D97-AF65-F5344CB8AC3E}">
        <p14:creationId xmlns:p14="http://schemas.microsoft.com/office/powerpoint/2010/main" val="31123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Exploring The Performance Expectations</a:t>
            </a:r>
            <a:endParaRPr lang="en-US" dirty="0"/>
          </a:p>
        </p:txBody>
      </p:sp>
      <p:sp>
        <p:nvSpPr>
          <p:cNvPr id="3" name="Content Placeholder 2"/>
          <p:cNvSpPr>
            <a:spLocks noGrp="1"/>
          </p:cNvSpPr>
          <p:nvPr>
            <p:ph idx="1"/>
          </p:nvPr>
        </p:nvSpPr>
        <p:spPr>
          <a:xfrm>
            <a:off x="0" y="1600200"/>
            <a:ext cx="9144000" cy="3120605"/>
          </a:xfrm>
        </p:spPr>
        <p:txBody>
          <a:bodyPr>
            <a:normAutofit fontScale="70000" lnSpcReduction="20000"/>
          </a:bodyPr>
          <a:lstStyle/>
          <a:p>
            <a:r>
              <a:rPr lang="en-US" sz="4400" b="1" dirty="0" smtClean="0"/>
              <a:t>This activity will explore the NGSS and determine how the 3 dimensions are blended within each Performance Expectation.</a:t>
            </a:r>
          </a:p>
          <a:p>
            <a:pPr marL="0" indent="0">
              <a:buNone/>
            </a:pPr>
            <a:endParaRPr lang="en-US" sz="4400" b="1" dirty="0" smtClean="0"/>
          </a:p>
          <a:p>
            <a:r>
              <a:rPr lang="en-US" sz="4400" b="1" dirty="0" smtClean="0"/>
              <a:t>Select any Performance Expectation that you think can be aligned with a Project Learning Tree Activity</a:t>
            </a:r>
          </a:p>
          <a:p>
            <a:pPr marL="0" indent="0">
              <a:buNone/>
            </a:pPr>
            <a:endParaRPr lang="en-US" sz="4400" b="1" dirty="0"/>
          </a:p>
        </p:txBody>
      </p:sp>
      <p:pic>
        <p:nvPicPr>
          <p:cNvPr id="1026" name="Picture 2" descr="C:\Users\kcrump\AppData\Local\Microsoft\Windows\Temporary Internet Files\Content.IE5\VDVDD7RQ\MC9002002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720806"/>
            <a:ext cx="241160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84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NGSS Scavenger Hunt </a:t>
            </a:r>
            <a:endParaRPr lang="en-US" dirty="0"/>
          </a:p>
        </p:txBody>
      </p:sp>
      <p:sp>
        <p:nvSpPr>
          <p:cNvPr id="4" name="Content Placeholder 3"/>
          <p:cNvSpPr>
            <a:spLocks noGrp="1"/>
          </p:cNvSpPr>
          <p:nvPr>
            <p:ph idx="1"/>
          </p:nvPr>
        </p:nvSpPr>
        <p:spPr>
          <a:xfrm>
            <a:off x="1143000" y="1600200"/>
            <a:ext cx="6400800" cy="5257800"/>
          </a:xfrm>
        </p:spPr>
        <p:txBody>
          <a:bodyPr>
            <a:normAutofit/>
          </a:bodyPr>
          <a:lstStyle/>
          <a:p>
            <a:r>
              <a:rPr lang="en-US" dirty="0" smtClean="0"/>
              <a:t>Work in small groups of 2 or 3</a:t>
            </a:r>
            <a:endParaRPr lang="en-US" dirty="0"/>
          </a:p>
          <a:p>
            <a:pPr marL="0" indent="0">
              <a:buNone/>
            </a:pPr>
            <a:r>
              <a:rPr lang="en-US" sz="4000" b="1" i="1" dirty="0" smtClean="0"/>
              <a:t>Remember to use your:</a:t>
            </a:r>
          </a:p>
          <a:p>
            <a:pPr marL="514350" indent="-514350">
              <a:buAutoNum type="arabicPeriod"/>
            </a:pPr>
            <a:r>
              <a:rPr lang="en-US" sz="4000" b="1" i="1" dirty="0" smtClean="0"/>
              <a:t>KCAS for Science packets</a:t>
            </a:r>
          </a:p>
          <a:p>
            <a:pPr marL="514350" indent="-514350">
              <a:buAutoNum type="arabicPeriod"/>
            </a:pPr>
            <a:r>
              <a:rPr lang="en-US" sz="4000" b="1" i="1" dirty="0" smtClean="0"/>
              <a:t>NGSS website</a:t>
            </a:r>
          </a:p>
          <a:p>
            <a:pPr marL="514350" indent="-514350">
              <a:buAutoNum type="arabicPeriod"/>
            </a:pPr>
            <a:r>
              <a:rPr lang="en-US" sz="4000" b="1" i="1" dirty="0" smtClean="0"/>
              <a:t>NGSS App</a:t>
            </a:r>
          </a:p>
          <a:p>
            <a:pPr marL="0" indent="0">
              <a:buNone/>
            </a:pPr>
            <a:r>
              <a:rPr lang="en-US" dirty="0" smtClean="0"/>
              <a:t> </a:t>
            </a:r>
          </a:p>
        </p:txBody>
      </p:sp>
    </p:spTree>
    <p:extLst>
      <p:ext uri="{BB962C8B-B14F-4D97-AF65-F5344CB8AC3E}">
        <p14:creationId xmlns:p14="http://schemas.microsoft.com/office/powerpoint/2010/main" val="225444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20811703"/>
              </p:ext>
            </p:extLst>
          </p:nvPr>
        </p:nvGraphicFramePr>
        <p:xfrm>
          <a:off x="-457200" y="0"/>
          <a:ext cx="10515600" cy="2309407"/>
        </p:xfrm>
        <a:graphic>
          <a:graphicData uri="http://schemas.openxmlformats.org/presentationml/2006/ole">
            <mc:AlternateContent xmlns:mc="http://schemas.openxmlformats.org/markup-compatibility/2006">
              <mc:Choice xmlns:v="urn:schemas-microsoft-com:vml" Requires="v">
                <p:oleObj spid="_x0000_s2120" name="Document" r:id="rId3" imgW="6635037" imgH="1457815" progId="Word.Document.12">
                  <p:embed/>
                </p:oleObj>
              </mc:Choice>
              <mc:Fallback>
                <p:oleObj name="Document" r:id="rId3" imgW="6635037" imgH="1457815" progId="Word.Document.12">
                  <p:embed/>
                  <p:pic>
                    <p:nvPicPr>
                      <p:cNvPr id="0" name=""/>
                      <p:cNvPicPr/>
                      <p:nvPr/>
                    </p:nvPicPr>
                    <p:blipFill>
                      <a:blip r:embed="rId4"/>
                      <a:stretch>
                        <a:fillRect/>
                      </a:stretch>
                    </p:blipFill>
                    <p:spPr>
                      <a:xfrm>
                        <a:off x="-457200" y="0"/>
                        <a:ext cx="10515600" cy="2309407"/>
                      </a:xfrm>
                      <a:prstGeom prst="rect">
                        <a:avLst/>
                      </a:prstGeom>
                    </p:spPr>
                  </p:pic>
                </p:oleObj>
              </mc:Fallback>
            </mc:AlternateContent>
          </a:graphicData>
        </a:graphic>
      </p:graphicFrame>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33176595"/>
              </p:ext>
            </p:extLst>
          </p:nvPr>
        </p:nvGraphicFramePr>
        <p:xfrm>
          <a:off x="-457200" y="2446338"/>
          <a:ext cx="10210800" cy="1752600"/>
        </p:xfrm>
        <a:graphic>
          <a:graphicData uri="http://schemas.openxmlformats.org/presentationml/2006/ole">
            <mc:AlternateContent xmlns:mc="http://schemas.openxmlformats.org/markup-compatibility/2006">
              <mc:Choice xmlns:v="urn:schemas-microsoft-com:vml" Requires="v">
                <p:oleObj spid="_x0000_s2121" name="Document" r:id="rId5" imgW="6635037" imgH="884408" progId="Word.Document.12">
                  <p:embed/>
                </p:oleObj>
              </mc:Choice>
              <mc:Fallback>
                <p:oleObj name="Document" r:id="rId5" imgW="6635037" imgH="884408"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46338"/>
                        <a:ext cx="10210800" cy="17526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1430801"/>
              </p:ext>
            </p:extLst>
          </p:nvPr>
        </p:nvGraphicFramePr>
        <p:xfrm>
          <a:off x="-457199" y="4029077"/>
          <a:ext cx="10058398" cy="1523999"/>
        </p:xfrm>
        <a:graphic>
          <a:graphicData uri="http://schemas.openxmlformats.org/presentationml/2006/ole">
            <mc:AlternateContent xmlns:mc="http://schemas.openxmlformats.org/markup-compatibility/2006">
              <mc:Choice xmlns:v="urn:schemas-microsoft-com:vml" Requires="v">
                <p:oleObj spid="_x0000_s2122" name="Document" r:id="rId7" imgW="6635037" imgH="1055026" progId="Word.Document.12">
                  <p:embed/>
                </p:oleObj>
              </mc:Choice>
              <mc:Fallback>
                <p:oleObj name="Document" r:id="rId7" imgW="6635037" imgH="1055026" progId="Word.Document.12">
                  <p:embed/>
                  <p:pic>
                    <p:nvPicPr>
                      <p:cNvPr id="0" name=""/>
                      <p:cNvPicPr/>
                      <p:nvPr/>
                    </p:nvPicPr>
                    <p:blipFill>
                      <a:blip r:embed="rId8"/>
                      <a:stretch>
                        <a:fillRect/>
                      </a:stretch>
                    </p:blipFill>
                    <p:spPr>
                      <a:xfrm>
                        <a:off x="-457199" y="4029077"/>
                        <a:ext cx="10058398" cy="152399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7981914"/>
              </p:ext>
            </p:extLst>
          </p:nvPr>
        </p:nvGraphicFramePr>
        <p:xfrm>
          <a:off x="-381000" y="5400676"/>
          <a:ext cx="9677400" cy="1319212"/>
        </p:xfrm>
        <a:graphic>
          <a:graphicData uri="http://schemas.openxmlformats.org/presentationml/2006/ole">
            <mc:AlternateContent xmlns:mc="http://schemas.openxmlformats.org/markup-compatibility/2006">
              <mc:Choice xmlns:v="urn:schemas-microsoft-com:vml" Requires="v">
                <p:oleObj spid="_x0000_s2123" name="Document" r:id="rId9" imgW="6635037" imgH="808457" progId="Word.Document.12">
                  <p:embed/>
                </p:oleObj>
              </mc:Choice>
              <mc:Fallback>
                <p:oleObj name="Document" r:id="rId9" imgW="6635037" imgH="808457" progId="Word.Document.12">
                  <p:embed/>
                  <p:pic>
                    <p:nvPicPr>
                      <p:cNvPr id="0" name=""/>
                      <p:cNvPicPr/>
                      <p:nvPr/>
                    </p:nvPicPr>
                    <p:blipFill>
                      <a:blip r:embed="rId10"/>
                      <a:stretch>
                        <a:fillRect/>
                      </a:stretch>
                    </p:blipFill>
                    <p:spPr>
                      <a:xfrm>
                        <a:off x="-381000" y="5400676"/>
                        <a:ext cx="9677400" cy="1319212"/>
                      </a:xfrm>
                      <a:prstGeom prst="rect">
                        <a:avLst/>
                      </a:prstGeom>
                    </p:spPr>
                  </p:pic>
                </p:oleObj>
              </mc:Fallback>
            </mc:AlternateContent>
          </a:graphicData>
        </a:graphic>
      </p:graphicFrame>
      <p:sp>
        <p:nvSpPr>
          <p:cNvPr id="3" name="Rectangle 2"/>
          <p:cNvSpPr/>
          <p:nvPr/>
        </p:nvSpPr>
        <p:spPr>
          <a:xfrm>
            <a:off x="-4764" y="50007"/>
            <a:ext cx="257175" cy="4492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 name="Rectangle 8"/>
          <p:cNvSpPr/>
          <p:nvPr/>
        </p:nvSpPr>
        <p:spPr>
          <a:xfrm>
            <a:off x="-19054" y="2577289"/>
            <a:ext cx="257175" cy="4492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2</a:t>
            </a:r>
          </a:p>
        </p:txBody>
      </p:sp>
      <p:sp>
        <p:nvSpPr>
          <p:cNvPr id="10" name="Rectangle 9"/>
          <p:cNvSpPr/>
          <p:nvPr/>
        </p:nvSpPr>
        <p:spPr>
          <a:xfrm>
            <a:off x="23810" y="4089402"/>
            <a:ext cx="257175" cy="4492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23810" y="5462589"/>
            <a:ext cx="257175" cy="4492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3625135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229600" cy="1143000"/>
          </a:xfrm>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88090511"/>
              </p:ext>
            </p:extLst>
          </p:nvPr>
        </p:nvGraphicFramePr>
        <p:xfrm>
          <a:off x="-381000" y="1007673"/>
          <a:ext cx="9906000" cy="1524000"/>
        </p:xfrm>
        <a:graphic>
          <a:graphicData uri="http://schemas.openxmlformats.org/presentationml/2006/ole">
            <mc:AlternateContent xmlns:mc="http://schemas.openxmlformats.org/markup-compatibility/2006">
              <mc:Choice xmlns:v="urn:schemas-microsoft-com:vml" Requires="v">
                <p:oleObj spid="_x0000_s3111" name="Document" r:id="rId3" imgW="6635037" imgH="808457" progId="Word.Document.12">
                  <p:embed/>
                </p:oleObj>
              </mc:Choice>
              <mc:Fallback>
                <p:oleObj name="Document" r:id="rId3" imgW="6635037" imgH="808457" progId="Word.Document.12">
                  <p:embed/>
                  <p:pic>
                    <p:nvPicPr>
                      <p:cNvPr id="0" name=""/>
                      <p:cNvPicPr/>
                      <p:nvPr/>
                    </p:nvPicPr>
                    <p:blipFill>
                      <a:blip r:embed="rId4"/>
                      <a:stretch>
                        <a:fillRect/>
                      </a:stretch>
                    </p:blipFill>
                    <p:spPr>
                      <a:xfrm>
                        <a:off x="-381000" y="1007673"/>
                        <a:ext cx="9906000" cy="152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2907850"/>
              </p:ext>
            </p:extLst>
          </p:nvPr>
        </p:nvGraphicFramePr>
        <p:xfrm>
          <a:off x="-339786" y="3352800"/>
          <a:ext cx="9540802" cy="1981200"/>
        </p:xfrm>
        <a:graphic>
          <a:graphicData uri="http://schemas.openxmlformats.org/presentationml/2006/ole">
            <mc:AlternateContent xmlns:mc="http://schemas.openxmlformats.org/markup-compatibility/2006">
              <mc:Choice xmlns:v="urn:schemas-microsoft-com:vml" Requires="v">
                <p:oleObj spid="_x0000_s3112" name="Document" r:id="rId5" imgW="6635037" imgH="1377905" progId="Word.Document.12">
                  <p:embed/>
                </p:oleObj>
              </mc:Choice>
              <mc:Fallback>
                <p:oleObj name="Document" r:id="rId5" imgW="6635037" imgH="1377905" progId="Word.Document.12">
                  <p:embed/>
                  <p:pic>
                    <p:nvPicPr>
                      <p:cNvPr id="0" name=""/>
                      <p:cNvPicPr/>
                      <p:nvPr/>
                    </p:nvPicPr>
                    <p:blipFill>
                      <a:blip r:embed="rId6"/>
                      <a:stretch>
                        <a:fillRect/>
                      </a:stretch>
                    </p:blipFill>
                    <p:spPr>
                      <a:xfrm>
                        <a:off x="-339786" y="3352800"/>
                        <a:ext cx="9540802" cy="1981200"/>
                      </a:xfrm>
                      <a:prstGeom prst="rect">
                        <a:avLst/>
                      </a:prstGeom>
                    </p:spPr>
                  </p:pic>
                </p:oleObj>
              </mc:Fallback>
            </mc:AlternateContent>
          </a:graphicData>
        </a:graphic>
      </p:graphicFrame>
      <p:sp>
        <p:nvSpPr>
          <p:cNvPr id="7" name="Content Placeholder 6"/>
          <p:cNvSpPr>
            <a:spLocks noGrp="1"/>
          </p:cNvSpPr>
          <p:nvPr>
            <p:ph idx="1"/>
          </p:nvPr>
        </p:nvSpPr>
        <p:spPr>
          <a:xfrm>
            <a:off x="7772400" y="5334000"/>
            <a:ext cx="914400" cy="7921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pic>
        <p:nvPicPr>
          <p:cNvPr id="4" name="Picture 3"/>
          <p:cNvPicPr>
            <a:picLocks noChangeAspect="1"/>
          </p:cNvPicPr>
          <p:nvPr/>
        </p:nvPicPr>
        <p:blipFill>
          <a:blip r:embed="rId7"/>
          <a:stretch>
            <a:fillRect/>
          </a:stretch>
        </p:blipFill>
        <p:spPr>
          <a:xfrm>
            <a:off x="-381000" y="1069828"/>
            <a:ext cx="256054" cy="451143"/>
          </a:xfrm>
          <a:prstGeom prst="rect">
            <a:avLst/>
          </a:prstGeom>
        </p:spPr>
      </p:pic>
      <p:pic>
        <p:nvPicPr>
          <p:cNvPr id="8" name="Picture 7"/>
          <p:cNvPicPr>
            <a:picLocks noChangeAspect="1"/>
          </p:cNvPicPr>
          <p:nvPr/>
        </p:nvPicPr>
        <p:blipFill>
          <a:blip r:embed="rId8"/>
          <a:stretch>
            <a:fillRect/>
          </a:stretch>
        </p:blipFill>
        <p:spPr>
          <a:xfrm>
            <a:off x="-381000" y="3343275"/>
            <a:ext cx="262151" cy="457240"/>
          </a:xfrm>
          <a:prstGeom prst="rect">
            <a:avLst/>
          </a:prstGeom>
        </p:spPr>
      </p:pic>
      <p:sp>
        <p:nvSpPr>
          <p:cNvPr id="9" name="TextBox 8"/>
          <p:cNvSpPr txBox="1"/>
          <p:nvPr/>
        </p:nvSpPr>
        <p:spPr>
          <a:xfrm>
            <a:off x="0" y="1110733"/>
            <a:ext cx="301686" cy="369332"/>
          </a:xfrm>
          <a:prstGeom prst="rect">
            <a:avLst/>
          </a:prstGeom>
          <a:noFill/>
        </p:spPr>
        <p:txBody>
          <a:bodyPr wrap="none" rtlCol="0">
            <a:spAutoFit/>
          </a:bodyPr>
          <a:lstStyle/>
          <a:p>
            <a:r>
              <a:rPr lang="en-US" dirty="0" smtClean="0"/>
              <a:t>5</a:t>
            </a:r>
            <a:endParaRPr lang="en-US" dirty="0"/>
          </a:p>
        </p:txBody>
      </p:sp>
      <p:sp>
        <p:nvSpPr>
          <p:cNvPr id="3" name="Rectangle 2"/>
          <p:cNvSpPr/>
          <p:nvPr/>
        </p:nvSpPr>
        <p:spPr>
          <a:xfrm>
            <a:off x="44963" y="1169692"/>
            <a:ext cx="318527" cy="31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12" name="Rectangle 11"/>
          <p:cNvSpPr/>
          <p:nvPr/>
        </p:nvSpPr>
        <p:spPr>
          <a:xfrm>
            <a:off x="0" y="3490142"/>
            <a:ext cx="318527" cy="31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Tree>
    <p:extLst>
      <p:ext uri="{BB962C8B-B14F-4D97-AF65-F5344CB8AC3E}">
        <p14:creationId xmlns:p14="http://schemas.microsoft.com/office/powerpoint/2010/main" val="776765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4440924" y="3634561"/>
            <a:ext cx="262151" cy="45724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006422772"/>
              </p:ext>
            </p:extLst>
          </p:nvPr>
        </p:nvGraphicFramePr>
        <p:xfrm>
          <a:off x="-381170" y="1981200"/>
          <a:ext cx="9644188" cy="2671763"/>
        </p:xfrm>
        <a:graphic>
          <a:graphicData uri="http://schemas.openxmlformats.org/presentationml/2006/ole">
            <mc:AlternateContent xmlns:mc="http://schemas.openxmlformats.org/markup-compatibility/2006">
              <mc:Choice xmlns:v="urn:schemas-microsoft-com:vml" Requires="v">
                <p:oleObj spid="_x0000_s4113" name="Document" r:id="rId4" imgW="6635037" imgH="1837567" progId="Word.Document.12">
                  <p:embed/>
                </p:oleObj>
              </mc:Choice>
              <mc:Fallback>
                <p:oleObj name="Document" r:id="rId4" imgW="6635037" imgH="1837567" progId="Word.Document.12">
                  <p:embed/>
                  <p:pic>
                    <p:nvPicPr>
                      <p:cNvPr id="0" name=""/>
                      <p:cNvPicPr/>
                      <p:nvPr/>
                    </p:nvPicPr>
                    <p:blipFill>
                      <a:blip r:embed="rId5"/>
                      <a:stretch>
                        <a:fillRect/>
                      </a:stretch>
                    </p:blipFill>
                    <p:spPr>
                      <a:xfrm>
                        <a:off x="-381170" y="1981200"/>
                        <a:ext cx="9644188" cy="2671763"/>
                      </a:xfrm>
                      <a:prstGeom prst="rect">
                        <a:avLst/>
                      </a:prstGeom>
                    </p:spPr>
                  </p:pic>
                </p:oleObj>
              </mc:Fallback>
            </mc:AlternateContent>
          </a:graphicData>
        </a:graphic>
      </p:graphicFrame>
      <p:pic>
        <p:nvPicPr>
          <p:cNvPr id="6" name="Picture 5"/>
          <p:cNvPicPr>
            <a:picLocks noChangeAspect="1"/>
          </p:cNvPicPr>
          <p:nvPr/>
        </p:nvPicPr>
        <p:blipFill>
          <a:blip r:embed="rId3"/>
          <a:stretch>
            <a:fillRect/>
          </a:stretch>
        </p:blipFill>
        <p:spPr>
          <a:xfrm>
            <a:off x="-38101" y="1990725"/>
            <a:ext cx="262151" cy="457240"/>
          </a:xfrm>
          <a:prstGeom prst="rect">
            <a:avLst/>
          </a:prstGeom>
        </p:spPr>
      </p:pic>
      <p:pic>
        <p:nvPicPr>
          <p:cNvPr id="7" name="Picture 6"/>
          <p:cNvPicPr>
            <a:picLocks noChangeAspect="1"/>
          </p:cNvPicPr>
          <p:nvPr/>
        </p:nvPicPr>
        <p:blipFill>
          <a:blip r:embed="rId3"/>
          <a:stretch>
            <a:fillRect/>
          </a:stretch>
        </p:blipFill>
        <p:spPr>
          <a:xfrm>
            <a:off x="0" y="3215421"/>
            <a:ext cx="262151" cy="457240"/>
          </a:xfrm>
          <a:prstGeom prst="rect">
            <a:avLst/>
          </a:prstGeom>
        </p:spPr>
      </p:pic>
      <p:sp>
        <p:nvSpPr>
          <p:cNvPr id="8" name="TextBox 7"/>
          <p:cNvSpPr txBox="1"/>
          <p:nvPr/>
        </p:nvSpPr>
        <p:spPr>
          <a:xfrm>
            <a:off x="0" y="2088158"/>
            <a:ext cx="301686" cy="369332"/>
          </a:xfrm>
          <a:prstGeom prst="rect">
            <a:avLst/>
          </a:prstGeom>
          <a:noFill/>
        </p:spPr>
        <p:txBody>
          <a:bodyPr wrap="none" rtlCol="0">
            <a:spAutoFit/>
          </a:bodyPr>
          <a:lstStyle/>
          <a:p>
            <a:r>
              <a:rPr lang="en-US" dirty="0" smtClean="0"/>
              <a:t>7</a:t>
            </a:r>
            <a:endParaRPr lang="en-US" dirty="0"/>
          </a:p>
        </p:txBody>
      </p:sp>
      <p:sp>
        <p:nvSpPr>
          <p:cNvPr id="9" name="TextBox 8"/>
          <p:cNvSpPr txBox="1"/>
          <p:nvPr/>
        </p:nvSpPr>
        <p:spPr>
          <a:xfrm>
            <a:off x="10224" y="3259375"/>
            <a:ext cx="30168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2592443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29698" name="Rectangle 2"/>
          <p:cNvSpPr>
            <a:spLocks/>
          </p:cNvSpPr>
          <p:nvPr/>
        </p:nvSpPr>
        <p:spPr bwMode="auto">
          <a:xfrm>
            <a:off x="0" y="227013"/>
            <a:ext cx="9144000" cy="1211262"/>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29699" name="Picture 3"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9700" name="Rectangle 4"/>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29701" name="Rectangle 5"/>
          <p:cNvSpPr>
            <a:spLocks/>
          </p:cNvSpPr>
          <p:nvPr/>
        </p:nvSpPr>
        <p:spPr bwMode="auto">
          <a:xfrm>
            <a:off x="0" y="227013"/>
            <a:ext cx="9144000" cy="1211262"/>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29702" name="Picture 6"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9703" name="Picture 7" descr="864916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68288"/>
            <a:ext cx="1779588" cy="1143000"/>
          </a:xfrm>
          <a:prstGeom prst="rect">
            <a:avLst/>
          </a:prstGeom>
          <a:noFill/>
          <a:ln w="9525">
            <a:solidFill>
              <a:srgbClr val="303A96"/>
            </a:solidFill>
            <a:round/>
            <a:headEnd/>
            <a:tailEnd/>
          </a:ln>
          <a:extLst>
            <a:ext uri="{909E8E84-426E-40DD-AFC4-6F175D3DCCD1}">
              <a14:hiddenFill xmlns:a14="http://schemas.microsoft.com/office/drawing/2010/main">
                <a:solidFill>
                  <a:srgbClr val="FFFFFF"/>
                </a:solidFill>
              </a14:hiddenFill>
            </a:ext>
          </a:extLst>
        </p:spPr>
      </p:pic>
      <p:sp>
        <p:nvSpPr>
          <p:cNvPr id="29704" name="Rectangle 8"/>
          <p:cNvSpPr>
            <a:spLocks noGrp="1" noChangeArrowheads="1"/>
          </p:cNvSpPr>
          <p:nvPr>
            <p:ph type="title"/>
          </p:nvPr>
        </p:nvSpPr>
        <p:spPr/>
        <p:txBody>
          <a:bodyPr lIns="88896" tIns="50798" rIns="88896" bIns="50798"/>
          <a:lstStyle/>
          <a:p>
            <a:pPr algn="l" defTabSz="911225" eaLnBrk="1" hangingPunct="1"/>
            <a:r>
              <a:rPr lang="en-US" altLang="en-US" sz="3200" dirty="0" smtClean="0">
                <a:latin typeface="Helvetica" charset="0"/>
                <a:sym typeface="Helvetica" charset="0"/>
              </a:rPr>
              <a:t>Scavenger Hunt Question 8:</a:t>
            </a:r>
            <a:br>
              <a:rPr lang="en-US" altLang="en-US" sz="3200" dirty="0" smtClean="0">
                <a:latin typeface="Helvetica" charset="0"/>
                <a:sym typeface="Helvetica" charset="0"/>
              </a:rPr>
            </a:br>
            <a:r>
              <a:rPr lang="en-US" altLang="en-US" sz="3200" dirty="0" smtClean="0">
                <a:latin typeface="Helvetica" charset="0"/>
                <a:sym typeface="Helvetica" charset="0"/>
              </a:rPr>
              <a:t>Crosscutting Concepts</a:t>
            </a:r>
            <a:endParaRPr lang="en-US" altLang="en-US" dirty="0" smtClean="0"/>
          </a:p>
        </p:txBody>
      </p:sp>
      <p:sp>
        <p:nvSpPr>
          <p:cNvPr id="29705" name="Rectangle 9"/>
          <p:cNvSpPr>
            <a:spLocks noGrp="1" noChangeArrowheads="1"/>
          </p:cNvSpPr>
          <p:nvPr>
            <p:ph type="body" idx="1"/>
          </p:nvPr>
        </p:nvSpPr>
        <p:spPr>
          <a:xfrm>
            <a:off x="914400" y="1600200"/>
            <a:ext cx="8229600" cy="4525963"/>
          </a:xfrm>
        </p:spPr>
        <p:txBody>
          <a:bodyPr lIns="88896" tIns="50798" rIns="88896" bIns="50798"/>
          <a:lstStyle/>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Patterns</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Cause and effect</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Scale, proportion, and quantity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Systems and system models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Energy and matter</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Structure and function </a:t>
            </a:r>
          </a:p>
          <a:p>
            <a:pPr marL="260350" indent="-260350" defTabSz="911225" eaLnBrk="1" hangingPunct="1">
              <a:spcBef>
                <a:spcPts val="425"/>
              </a:spcBef>
              <a:buClr>
                <a:srgbClr val="303A96"/>
              </a:buClr>
              <a:buFontTx/>
              <a:buAutoNum type="arabicPeriod"/>
            </a:pPr>
            <a:r>
              <a:rPr lang="en-US" altLang="en-US" sz="2700" dirty="0" smtClean="0">
                <a:latin typeface="Helvetica" charset="0"/>
                <a:sym typeface="Helvetica" charset="0"/>
              </a:rPr>
              <a:t>Stability and change </a:t>
            </a:r>
          </a:p>
        </p:txBody>
      </p:sp>
    </p:spTree>
    <p:extLst>
      <p:ext uri="{BB962C8B-B14F-4D97-AF65-F5344CB8AC3E}">
        <p14:creationId xmlns:p14="http://schemas.microsoft.com/office/powerpoint/2010/main" val="6633173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Which one are you?</a:t>
            </a:r>
            <a:endParaRPr lang="en-US" b="1" dirty="0"/>
          </a:p>
        </p:txBody>
      </p:sp>
      <p:sp>
        <p:nvSpPr>
          <p:cNvPr id="4" name="Content Placeholder 3"/>
          <p:cNvSpPr>
            <a:spLocks noGrp="1"/>
          </p:cNvSpPr>
          <p:nvPr>
            <p:ph idx="1"/>
          </p:nvPr>
        </p:nvSpPr>
        <p:spPr/>
        <p:txBody>
          <a:bodyPr/>
          <a:lstStyle/>
          <a:p>
            <a:endParaRPr lang="en-US"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8" y="1780139"/>
            <a:ext cx="293254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066139"/>
            <a:ext cx="2553856" cy="2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76400"/>
            <a:ext cx="2124075" cy="249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800" y="1918684"/>
            <a:ext cx="2900564" cy="200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591" y="4097960"/>
            <a:ext cx="2808463"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399" y="3973120"/>
            <a:ext cx="318476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1396430"/>
            <a:ext cx="2178160" cy="369332"/>
          </a:xfrm>
          <a:prstGeom prst="rect">
            <a:avLst/>
          </a:prstGeom>
          <a:noFill/>
        </p:spPr>
        <p:txBody>
          <a:bodyPr wrap="none" rtlCol="0">
            <a:spAutoFit/>
          </a:bodyPr>
          <a:lstStyle/>
          <a:p>
            <a:r>
              <a:rPr lang="en-US" b="1" dirty="0" smtClean="0"/>
              <a:t>I AM REALLY SCARED</a:t>
            </a:r>
            <a:endParaRPr lang="en-US" b="1" dirty="0"/>
          </a:p>
        </p:txBody>
      </p:sp>
      <p:sp>
        <p:nvSpPr>
          <p:cNvPr id="5" name="TextBox 4"/>
          <p:cNvSpPr txBox="1"/>
          <p:nvPr/>
        </p:nvSpPr>
        <p:spPr>
          <a:xfrm>
            <a:off x="3475118" y="1491734"/>
            <a:ext cx="2678041" cy="369332"/>
          </a:xfrm>
          <a:prstGeom prst="rect">
            <a:avLst/>
          </a:prstGeom>
          <a:noFill/>
        </p:spPr>
        <p:txBody>
          <a:bodyPr wrap="none" rtlCol="0">
            <a:spAutoFit/>
          </a:bodyPr>
          <a:lstStyle/>
          <a:p>
            <a:r>
              <a:rPr lang="en-US" b="1" dirty="0" smtClean="0">
                <a:solidFill>
                  <a:srgbClr val="C00000"/>
                </a:solidFill>
              </a:rPr>
              <a:t>I GOT THIS - NO PROBLEM</a:t>
            </a:r>
            <a:endParaRPr lang="en-US" b="1" dirty="0">
              <a:solidFill>
                <a:srgbClr val="C00000"/>
              </a:solidFill>
            </a:endParaRPr>
          </a:p>
        </p:txBody>
      </p:sp>
      <p:sp>
        <p:nvSpPr>
          <p:cNvPr id="6" name="TextBox 5"/>
          <p:cNvSpPr txBox="1"/>
          <p:nvPr/>
        </p:nvSpPr>
        <p:spPr>
          <a:xfrm>
            <a:off x="6408222" y="1030069"/>
            <a:ext cx="2501198" cy="646331"/>
          </a:xfrm>
          <a:prstGeom prst="rect">
            <a:avLst/>
          </a:prstGeom>
          <a:noFill/>
        </p:spPr>
        <p:txBody>
          <a:bodyPr wrap="none" rtlCol="0">
            <a:spAutoFit/>
          </a:bodyPr>
          <a:lstStyle/>
          <a:p>
            <a:pPr algn="ctr"/>
            <a:r>
              <a:rPr lang="en-US" b="1" dirty="0" smtClean="0"/>
              <a:t>NOT LISTENING – I AM</a:t>
            </a:r>
          </a:p>
          <a:p>
            <a:pPr algn="ctr"/>
            <a:r>
              <a:rPr lang="en-US" b="1" dirty="0" smtClean="0"/>
              <a:t>GOING TO RETIRE SOON</a:t>
            </a:r>
            <a:endParaRPr lang="en-US" b="1" dirty="0"/>
          </a:p>
        </p:txBody>
      </p:sp>
      <p:sp>
        <p:nvSpPr>
          <p:cNvPr id="8" name="TextBox 7"/>
          <p:cNvSpPr txBox="1"/>
          <p:nvPr/>
        </p:nvSpPr>
        <p:spPr>
          <a:xfrm>
            <a:off x="529444" y="6203039"/>
            <a:ext cx="2314416" cy="369332"/>
          </a:xfrm>
          <a:prstGeom prst="rect">
            <a:avLst/>
          </a:prstGeom>
          <a:noFill/>
        </p:spPr>
        <p:txBody>
          <a:bodyPr wrap="none" rtlCol="0">
            <a:spAutoFit/>
          </a:bodyPr>
          <a:lstStyle/>
          <a:p>
            <a:r>
              <a:rPr lang="en-US" b="1" dirty="0" smtClean="0"/>
              <a:t>I AM AFRAID TO LOOK</a:t>
            </a:r>
            <a:endParaRPr lang="en-US" b="1" dirty="0"/>
          </a:p>
        </p:txBody>
      </p:sp>
      <p:sp>
        <p:nvSpPr>
          <p:cNvPr id="9" name="TextBox 8"/>
          <p:cNvSpPr txBox="1"/>
          <p:nvPr/>
        </p:nvSpPr>
        <p:spPr>
          <a:xfrm>
            <a:off x="3284079" y="6079988"/>
            <a:ext cx="2510367" cy="646331"/>
          </a:xfrm>
          <a:prstGeom prst="rect">
            <a:avLst/>
          </a:prstGeom>
          <a:noFill/>
        </p:spPr>
        <p:txBody>
          <a:bodyPr wrap="none" rtlCol="0">
            <a:spAutoFit/>
          </a:bodyPr>
          <a:lstStyle/>
          <a:p>
            <a:pPr algn="ctr"/>
            <a:r>
              <a:rPr lang="en-US" b="1" dirty="0" smtClean="0">
                <a:solidFill>
                  <a:srgbClr val="C00000"/>
                </a:solidFill>
              </a:rPr>
              <a:t>I AM EAGER AND READY</a:t>
            </a:r>
          </a:p>
          <a:p>
            <a:pPr algn="ctr"/>
            <a:r>
              <a:rPr lang="en-US" b="1" dirty="0" smtClean="0">
                <a:solidFill>
                  <a:srgbClr val="C00000"/>
                </a:solidFill>
              </a:rPr>
              <a:t>TO JUMP RIGHT IN</a:t>
            </a:r>
            <a:endParaRPr lang="en-US" b="1" dirty="0">
              <a:solidFill>
                <a:srgbClr val="C00000"/>
              </a:solidFill>
            </a:endParaRPr>
          </a:p>
        </p:txBody>
      </p:sp>
      <p:sp>
        <p:nvSpPr>
          <p:cNvPr id="10" name="TextBox 9"/>
          <p:cNvSpPr txBox="1"/>
          <p:nvPr/>
        </p:nvSpPr>
        <p:spPr>
          <a:xfrm>
            <a:off x="6219841" y="6093447"/>
            <a:ext cx="3017942" cy="646331"/>
          </a:xfrm>
          <a:prstGeom prst="rect">
            <a:avLst/>
          </a:prstGeom>
          <a:noFill/>
        </p:spPr>
        <p:txBody>
          <a:bodyPr wrap="none" rtlCol="0">
            <a:spAutoFit/>
          </a:bodyPr>
          <a:lstStyle/>
          <a:p>
            <a:r>
              <a:rPr lang="en-US" b="1" dirty="0" smtClean="0"/>
              <a:t>HE THINKS WE ARE ACTUALLY</a:t>
            </a:r>
          </a:p>
          <a:p>
            <a:pPr algn="ctr"/>
            <a:r>
              <a:rPr lang="en-US" b="1" dirty="0" smtClean="0"/>
              <a:t> GOING TO DO THIS</a:t>
            </a:r>
            <a:endParaRPr lang="en-US" b="1" dirty="0"/>
          </a:p>
        </p:txBody>
      </p:sp>
    </p:spTree>
    <p:extLst>
      <p:ext uri="{BB962C8B-B14F-4D97-AF65-F5344CB8AC3E}">
        <p14:creationId xmlns:p14="http://schemas.microsoft.com/office/powerpoint/2010/main" val="7799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108449" y="151509"/>
            <a:ext cx="7200900" cy="1143000"/>
          </a:xfrm>
          <a:gradFill flip="none" rotWithShape="1">
            <a:gsLst>
              <a:gs pos="0">
                <a:schemeClr val="accent3"/>
              </a:gs>
              <a:gs pos="100000">
                <a:srgbClr val="FFFFFF"/>
              </a:gs>
            </a:gsLst>
            <a:lin ang="18900000" scaled="0"/>
            <a:tileRect/>
          </a:gradFill>
          <a:ln w="28575" cmpd="sng">
            <a:solidFill>
              <a:schemeClr val="accent1"/>
            </a:solidFill>
          </a:ln>
        </p:spPr>
        <p:txBody>
          <a:bodyPr rtlCol="0">
            <a:normAutofit fontScale="90000"/>
          </a:bodyPr>
          <a:lstStyle/>
          <a:p>
            <a:pPr eaLnBrk="1" fontAlgn="auto" hangingPunct="1">
              <a:spcAft>
                <a:spcPts val="0"/>
              </a:spcAft>
              <a:defRPr/>
            </a:pPr>
            <a:r>
              <a:rPr lang="en-US" sz="3600" b="1" dirty="0" smtClean="0">
                <a:latin typeface="Arial" pitchFamily="34" charset="0"/>
                <a:ea typeface="+mj-ea"/>
                <a:cs typeface="+mj-cs"/>
              </a:rPr>
              <a:t>Scavenger Hunt Question 9:</a:t>
            </a:r>
            <a:br>
              <a:rPr lang="en-US" sz="3600" b="1" dirty="0" smtClean="0">
                <a:latin typeface="Arial" pitchFamily="34" charset="0"/>
                <a:ea typeface="+mj-ea"/>
                <a:cs typeface="+mj-cs"/>
              </a:rPr>
            </a:br>
            <a:r>
              <a:rPr lang="en-US" sz="3600" b="1" dirty="0" smtClean="0">
                <a:latin typeface="Arial" pitchFamily="34" charset="0"/>
                <a:ea typeface="+mj-ea"/>
                <a:cs typeface="+mj-cs"/>
              </a:rPr>
              <a:t>Science and Engineering Practices</a:t>
            </a:r>
            <a:endParaRPr lang="en-US" sz="3600" b="1" dirty="0">
              <a:latin typeface="Arial" pitchFamily="34" charset="0"/>
              <a:ea typeface="+mj-ea"/>
              <a:cs typeface="+mj-cs"/>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Rectangle 3"/>
          <p:cNvSpPr txBox="1">
            <a:spLocks noChangeArrowheads="1"/>
          </p:cNvSpPr>
          <p:nvPr/>
        </p:nvSpPr>
        <p:spPr>
          <a:xfrm>
            <a:off x="152400" y="1677028"/>
            <a:ext cx="4038600" cy="4191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44488" fontAlgn="auto">
              <a:lnSpc>
                <a:spcPct val="90000"/>
              </a:lnSpc>
              <a:spcAft>
                <a:spcPct val="20000"/>
              </a:spcAft>
              <a:buFontTx/>
              <a:buNone/>
              <a:defRPr/>
            </a:pPr>
            <a:r>
              <a:rPr lang="en-US" sz="2800" dirty="0" smtClean="0">
                <a:ea typeface="ＭＳ Ｐゴシック"/>
                <a:cs typeface="ＭＳ Ｐゴシック"/>
              </a:rPr>
              <a:t>1.  </a:t>
            </a:r>
            <a:r>
              <a:rPr lang="en-US" sz="2400" dirty="0" smtClean="0">
                <a:ea typeface="ＭＳ Ｐゴシック"/>
                <a:cs typeface="ＭＳ Ｐゴシック"/>
              </a:rPr>
              <a:t>Asking questions (science) and defining problems (engineering)</a:t>
            </a:r>
          </a:p>
          <a:p>
            <a:pPr marL="457200" indent="-344488" fontAlgn="auto">
              <a:lnSpc>
                <a:spcPct val="90000"/>
              </a:lnSpc>
              <a:spcAft>
                <a:spcPct val="20000"/>
              </a:spcAft>
              <a:buFontTx/>
              <a:buNone/>
              <a:defRPr/>
            </a:pPr>
            <a:r>
              <a:rPr lang="en-US" sz="2400" dirty="0" smtClean="0">
                <a:ea typeface="ＭＳ Ｐゴシック"/>
                <a:cs typeface="ＭＳ Ｐゴシック"/>
              </a:rPr>
              <a:t>2.  Developing and using models</a:t>
            </a:r>
          </a:p>
          <a:p>
            <a:pPr marL="457200" indent="-346075" fontAlgn="auto">
              <a:lnSpc>
                <a:spcPct val="90000"/>
              </a:lnSpc>
              <a:spcAft>
                <a:spcPct val="20000"/>
              </a:spcAft>
              <a:buFontTx/>
              <a:buAutoNum type="arabicPeriod" startAt="3"/>
              <a:defRPr/>
            </a:pPr>
            <a:r>
              <a:rPr lang="en-US" sz="2400" dirty="0" smtClean="0">
                <a:ea typeface="ＭＳ Ｐゴシック"/>
                <a:cs typeface="ＭＳ Ｐゴシック"/>
              </a:rPr>
              <a:t>Planning and carrying out investigations</a:t>
            </a:r>
          </a:p>
          <a:p>
            <a:pPr marL="457200" indent="-346075" fontAlgn="auto">
              <a:lnSpc>
                <a:spcPct val="90000"/>
              </a:lnSpc>
              <a:spcAft>
                <a:spcPct val="20000"/>
              </a:spcAft>
              <a:buFontTx/>
              <a:buAutoNum type="arabicPeriod" startAt="3"/>
              <a:defRPr/>
            </a:pPr>
            <a:r>
              <a:rPr lang="en-US" sz="2400" dirty="0" smtClean="0">
                <a:ea typeface="ＭＳ Ｐゴシック"/>
                <a:cs typeface="ＭＳ Ｐゴシック"/>
              </a:rPr>
              <a:t>Analyzing and interpreting data</a:t>
            </a:r>
          </a:p>
          <a:p>
            <a:pPr marL="457200" indent="-344488" fontAlgn="auto">
              <a:lnSpc>
                <a:spcPct val="90000"/>
              </a:lnSpc>
              <a:spcAft>
                <a:spcPct val="20000"/>
              </a:spcAft>
              <a:buFontTx/>
              <a:buNone/>
              <a:defRPr/>
            </a:pPr>
            <a:endParaRPr lang="en-US" sz="2400" dirty="0" smtClean="0">
              <a:solidFill>
                <a:schemeClr val="accent2"/>
              </a:solidFill>
              <a:ea typeface="ＭＳ Ｐゴシック"/>
              <a:cs typeface="ＭＳ Ｐゴシック"/>
            </a:endParaRPr>
          </a:p>
          <a:p>
            <a:pPr marL="457200" indent="-344488" fontAlgn="auto">
              <a:lnSpc>
                <a:spcPct val="90000"/>
              </a:lnSpc>
              <a:spcAft>
                <a:spcPct val="20000"/>
              </a:spcAft>
              <a:buFontTx/>
              <a:buNone/>
              <a:defRPr/>
            </a:pPr>
            <a:endParaRPr lang="en-US" sz="2400" dirty="0" smtClean="0">
              <a:solidFill>
                <a:schemeClr val="accent2"/>
              </a:solidFill>
              <a:ea typeface="ＭＳ Ｐゴシック"/>
              <a:cs typeface="ＭＳ Ｐゴシック"/>
            </a:endParaRPr>
          </a:p>
        </p:txBody>
      </p:sp>
      <p:sp>
        <p:nvSpPr>
          <p:cNvPr id="45059" name="Content Placeholder 3"/>
          <p:cNvSpPr txBox="1">
            <a:spLocks/>
          </p:cNvSpPr>
          <p:nvPr/>
        </p:nvSpPr>
        <p:spPr bwMode="auto">
          <a:xfrm>
            <a:off x="4267200" y="1677028"/>
            <a:ext cx="40386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3444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spcAft>
                <a:spcPct val="20000"/>
              </a:spcAft>
              <a:buFont typeface="Arial" charset="0"/>
              <a:buNone/>
            </a:pPr>
            <a:r>
              <a:rPr lang="en-US" dirty="0">
                <a:latin typeface="Calibri" charset="0"/>
              </a:rPr>
              <a:t>5.  Using mathematics and computational thinking</a:t>
            </a:r>
            <a:endParaRPr lang="en-US" sz="2000" dirty="0">
              <a:latin typeface="Calibri" charset="0"/>
            </a:endParaRPr>
          </a:p>
          <a:p>
            <a:pPr eaLnBrk="1" hangingPunct="1">
              <a:lnSpc>
                <a:spcPct val="90000"/>
              </a:lnSpc>
              <a:spcBef>
                <a:spcPct val="20000"/>
              </a:spcBef>
              <a:spcAft>
                <a:spcPct val="20000"/>
              </a:spcAft>
            </a:pPr>
            <a:r>
              <a:rPr lang="en-US" dirty="0">
                <a:latin typeface="Calibri" charset="0"/>
              </a:rPr>
              <a:t>6.  Constructing explanations (science) and designing solutions (engineering)</a:t>
            </a:r>
          </a:p>
          <a:p>
            <a:pPr eaLnBrk="1" hangingPunct="1">
              <a:lnSpc>
                <a:spcPct val="90000"/>
              </a:lnSpc>
              <a:spcBef>
                <a:spcPct val="20000"/>
              </a:spcBef>
              <a:spcAft>
                <a:spcPct val="20000"/>
              </a:spcAft>
            </a:pPr>
            <a:r>
              <a:rPr lang="en-US" dirty="0">
                <a:latin typeface="Calibri" charset="0"/>
              </a:rPr>
              <a:t>7.  Engaging in argument from evidence</a:t>
            </a:r>
          </a:p>
          <a:p>
            <a:pPr eaLnBrk="1" hangingPunct="1">
              <a:lnSpc>
                <a:spcPct val="90000"/>
              </a:lnSpc>
              <a:spcBef>
                <a:spcPct val="20000"/>
              </a:spcBef>
              <a:spcAft>
                <a:spcPct val="20000"/>
              </a:spcAft>
            </a:pPr>
            <a:r>
              <a:rPr lang="en-US" dirty="0">
                <a:latin typeface="Calibri" charset="0"/>
              </a:rPr>
              <a:t>8.  Obtaining, evaluating, and communicating information</a:t>
            </a:r>
          </a:p>
          <a:p>
            <a:pPr eaLnBrk="1" hangingPunct="1">
              <a:spcBef>
                <a:spcPct val="20000"/>
              </a:spcBef>
              <a:spcAft>
                <a:spcPct val="20000"/>
              </a:spcAft>
            </a:pPr>
            <a:endParaRPr lang="en-US" dirty="0">
              <a:solidFill>
                <a:schemeClr val="accent2"/>
              </a:solidFill>
              <a:latin typeface="Calibri" charset="0"/>
            </a:endParaRPr>
          </a:p>
        </p:txBody>
      </p:sp>
      <p:pic>
        <p:nvPicPr>
          <p:cNvPr id="7" name="Picture 6"/>
          <p:cNvPicPr>
            <a:picLocks noChangeAspect="1"/>
          </p:cNvPicPr>
          <p:nvPr/>
        </p:nvPicPr>
        <p:blipFill>
          <a:blip r:embed="rId3"/>
          <a:stretch>
            <a:fillRect/>
          </a:stretch>
        </p:blipFill>
        <p:spPr>
          <a:xfrm>
            <a:off x="7309349" y="151509"/>
            <a:ext cx="1749490" cy="1143000"/>
          </a:xfrm>
          <a:prstGeom prst="rect">
            <a:avLst/>
          </a:prstGeom>
        </p:spPr>
      </p:pic>
    </p:spTree>
    <p:extLst>
      <p:ext uri="{BB962C8B-B14F-4D97-AF65-F5344CB8AC3E}">
        <p14:creationId xmlns:p14="http://schemas.microsoft.com/office/powerpoint/2010/main" val="2427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SHIFTS</a:t>
            </a:r>
            <a:endParaRPr lang="en-US" dirty="0"/>
          </a:p>
        </p:txBody>
      </p:sp>
      <p:sp>
        <p:nvSpPr>
          <p:cNvPr id="3" name="Content Placeholder 2"/>
          <p:cNvSpPr>
            <a:spLocks noGrp="1"/>
          </p:cNvSpPr>
          <p:nvPr>
            <p:ph idx="1"/>
          </p:nvPr>
        </p:nvSpPr>
        <p:spPr/>
        <p:txBody>
          <a:bodyPr/>
          <a:lstStyle/>
          <a:p>
            <a:r>
              <a:rPr lang="en-US" dirty="0" smtClean="0"/>
              <a:t>Please get into 6 groups</a:t>
            </a:r>
          </a:p>
          <a:p>
            <a:r>
              <a:rPr lang="en-US" dirty="0" smtClean="0"/>
              <a:t>Each group will be assigned a specific shift</a:t>
            </a:r>
          </a:p>
          <a:p>
            <a:r>
              <a:rPr lang="en-US" dirty="0"/>
              <a:t>B</a:t>
            </a:r>
            <a:r>
              <a:rPr lang="en-US" dirty="0" smtClean="0"/>
              <a:t>e prepared to present a summary to the other groups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43400"/>
            <a:ext cx="30416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826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title"/>
          </p:nvPr>
        </p:nvSpPr>
        <p:spPr>
          <a:xfrm>
            <a:off x="0" y="152400"/>
            <a:ext cx="7239000" cy="762000"/>
          </a:xfrm>
        </p:spPr>
        <p:txBody>
          <a:bodyPr lIns="88649" tIns="50652" rIns="88649" bIns="50652">
            <a:normAutofit fontScale="90000"/>
          </a:bodyPr>
          <a:lstStyle/>
          <a:p>
            <a:pPr algn="l" defTabSz="908615"/>
            <a:r>
              <a:rPr lang="en-US" dirty="0" smtClean="0">
                <a:latin typeface="Helvetica" charset="0"/>
                <a:ea typeface="Helvetica" charset="0"/>
                <a:cs typeface="Helvetica" charset="0"/>
                <a:sym typeface="Helvetica" charset="0"/>
              </a:rPr>
              <a:t>Shifts in the</a:t>
            </a:r>
            <a:r>
              <a:rPr lang="en-US" dirty="0">
                <a:latin typeface="Helvetica" charset="0"/>
                <a:ea typeface="Helvetica" charset="0"/>
                <a:cs typeface="Helvetica" charset="0"/>
                <a:sym typeface="Helvetica" charset="0"/>
              </a:rPr>
              <a:t> </a:t>
            </a:r>
            <a:r>
              <a:rPr lang="en-US" dirty="0" smtClean="0">
                <a:latin typeface="Helvetica" charset="0"/>
                <a:ea typeface="Helvetica" charset="0"/>
                <a:cs typeface="Helvetica" charset="0"/>
                <a:sym typeface="Helvetica" charset="0"/>
              </a:rPr>
              <a:t>NGSS</a:t>
            </a:r>
            <a:endParaRPr lang="en-US" dirty="0" smtClean="0"/>
          </a:p>
        </p:txBody>
      </p:sp>
      <p:sp>
        <p:nvSpPr>
          <p:cNvPr id="9226" name="Rectangle 9"/>
          <p:cNvSpPr>
            <a:spLocks noGrp="1" noChangeArrowheads="1"/>
          </p:cNvSpPr>
          <p:nvPr>
            <p:ph idx="1"/>
          </p:nvPr>
        </p:nvSpPr>
        <p:spPr>
          <a:xfrm>
            <a:off x="34507" y="914400"/>
            <a:ext cx="9143999" cy="5791200"/>
          </a:xfrm>
        </p:spPr>
        <p:txBody>
          <a:bodyPr lIns="88649" tIns="50652" rIns="88649" bIns="50652" rtlCol="0">
            <a:noAutofit/>
          </a:bodyPr>
          <a:lstStyle/>
          <a:p>
            <a:pPr marL="457200" indent="-457200" defTabSz="909356">
              <a:lnSpc>
                <a:spcPct val="150000"/>
              </a:lnSpc>
              <a:spcBef>
                <a:spcPts val="422"/>
              </a:spcBef>
              <a:buAutoNum type="arabicPeriod"/>
              <a:defRPr/>
            </a:pPr>
            <a:r>
              <a:rPr lang="en-US" sz="3200" b="1" dirty="0" smtClean="0">
                <a:latin typeface="Bodoni MT" pitchFamily="18" charset="0"/>
                <a:ea typeface="Helvetica" charset="0"/>
                <a:cs typeface="Helvetica" charset="0"/>
                <a:sym typeface="Helvetica" charset="0"/>
              </a:rPr>
              <a:t>Experiences in The Real World</a:t>
            </a:r>
          </a:p>
          <a:p>
            <a:pPr marL="457200" indent="-457200" defTabSz="909356">
              <a:lnSpc>
                <a:spcPct val="150000"/>
              </a:lnSpc>
              <a:spcBef>
                <a:spcPts val="422"/>
              </a:spcBef>
              <a:buAutoNum type="arabicPeriod"/>
              <a:defRPr/>
            </a:pPr>
            <a:r>
              <a:rPr lang="en-US" sz="3200" b="1" dirty="0" smtClean="0">
                <a:latin typeface="Bodoni MT" pitchFamily="18" charset="0"/>
                <a:ea typeface="Helvetica" charset="0"/>
                <a:cs typeface="Helvetica" charset="0"/>
                <a:sym typeface="Helvetica" charset="0"/>
              </a:rPr>
              <a:t>Performance Expectations not Curriculum</a:t>
            </a:r>
          </a:p>
          <a:p>
            <a:pPr marL="457200" indent="-457200" defTabSz="909356">
              <a:lnSpc>
                <a:spcPct val="150000"/>
              </a:lnSpc>
              <a:spcBef>
                <a:spcPts val="422"/>
              </a:spcBef>
              <a:buFont typeface="Arial" panose="020B0604020202020204" pitchFamily="34" charset="0"/>
              <a:buAutoNum type="arabicPeriod"/>
              <a:defRPr/>
            </a:pPr>
            <a:r>
              <a:rPr lang="en-US" sz="3200" b="1" dirty="0">
                <a:latin typeface="Bodoni MT" pitchFamily="18" charset="0"/>
                <a:ea typeface="Helvetica" charset="0"/>
                <a:cs typeface="Helvetica" charset="0"/>
                <a:sym typeface="Helvetica" charset="0"/>
              </a:rPr>
              <a:t>Build Coherently</a:t>
            </a:r>
          </a:p>
          <a:p>
            <a:pPr marL="457200" indent="-457200" defTabSz="909356">
              <a:lnSpc>
                <a:spcPct val="150000"/>
              </a:lnSpc>
              <a:spcBef>
                <a:spcPts val="422"/>
              </a:spcBef>
              <a:buFont typeface="Arial" panose="020B0604020202020204" pitchFamily="34" charset="0"/>
              <a:buAutoNum type="arabicPeriod"/>
              <a:defRPr/>
            </a:pPr>
            <a:r>
              <a:rPr lang="en-US" sz="3200" b="1" dirty="0">
                <a:latin typeface="Bodoni MT" pitchFamily="18" charset="0"/>
              </a:rPr>
              <a:t>Deeper understanding and Application of content</a:t>
            </a:r>
          </a:p>
          <a:p>
            <a:pPr marL="457200" indent="-457200" defTabSz="909356">
              <a:lnSpc>
                <a:spcPct val="150000"/>
              </a:lnSpc>
              <a:spcBef>
                <a:spcPts val="422"/>
              </a:spcBef>
              <a:buAutoNum type="arabicPeriod"/>
              <a:defRPr/>
            </a:pPr>
            <a:r>
              <a:rPr lang="en-US" sz="3200" b="1" dirty="0">
                <a:latin typeface="Bodoni MT" pitchFamily="18" charset="0"/>
              </a:rPr>
              <a:t>Integration of Science and </a:t>
            </a:r>
            <a:r>
              <a:rPr lang="en-US" sz="3200" b="1" dirty="0" smtClean="0">
                <a:latin typeface="Bodoni MT" pitchFamily="18" charset="0"/>
              </a:rPr>
              <a:t>Technology</a:t>
            </a:r>
          </a:p>
          <a:p>
            <a:pPr marL="457200" indent="-457200" defTabSz="909356">
              <a:lnSpc>
                <a:spcPct val="150000"/>
              </a:lnSpc>
              <a:spcBef>
                <a:spcPts val="422"/>
              </a:spcBef>
              <a:buFont typeface="Arial" panose="020B0604020202020204" pitchFamily="34" charset="0"/>
              <a:buAutoNum type="arabicPeriod"/>
              <a:defRPr/>
            </a:pPr>
            <a:r>
              <a:rPr lang="en-US" sz="3200" b="1" dirty="0" smtClean="0">
                <a:latin typeface="Bodoni MT" pitchFamily="18" charset="0"/>
              </a:rPr>
              <a:t>College, Career and Citizenship</a:t>
            </a:r>
          </a:p>
          <a:p>
            <a:pPr marL="457200" indent="-457200" defTabSz="909356">
              <a:lnSpc>
                <a:spcPct val="150000"/>
              </a:lnSpc>
              <a:spcBef>
                <a:spcPts val="422"/>
              </a:spcBef>
              <a:buFont typeface="Arial" panose="020B0604020202020204" pitchFamily="34" charset="0"/>
              <a:buAutoNum type="arabicPeriod"/>
              <a:defRPr/>
            </a:pPr>
            <a:r>
              <a:rPr lang="en-US" sz="3200" b="1" dirty="0">
                <a:latin typeface="Bodoni MT" pitchFamily="18" charset="0"/>
              </a:rPr>
              <a:t>Aligned with ELA and </a:t>
            </a:r>
            <a:r>
              <a:rPr lang="en-US" sz="3200" b="1" dirty="0" smtClean="0">
                <a:latin typeface="Bodoni MT" pitchFamily="18" charset="0"/>
              </a:rPr>
              <a:t>Math </a:t>
            </a:r>
            <a:r>
              <a:rPr lang="en-US" sz="3200" b="1" dirty="0" smtClean="0">
                <a:solidFill>
                  <a:srgbClr val="FF0000"/>
                </a:solidFill>
                <a:latin typeface="Bodoni MT" pitchFamily="18" charset="0"/>
              </a:rPr>
              <a:t>(Venn Diagram)</a:t>
            </a:r>
            <a:endParaRPr lang="en-US" sz="3200" b="1" dirty="0">
              <a:solidFill>
                <a:srgbClr val="FF0000"/>
              </a:solidFill>
              <a:latin typeface="Bodoni MT" pitchFamily="18" charset="0"/>
            </a:endParaRPr>
          </a:p>
        </p:txBody>
      </p:sp>
      <p:sp>
        <p:nvSpPr>
          <p:cNvPr id="2" name="Rounded Rectangle 1"/>
          <p:cNvSpPr/>
          <p:nvPr/>
        </p:nvSpPr>
        <p:spPr>
          <a:xfrm>
            <a:off x="5867400" y="0"/>
            <a:ext cx="3276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Appendix A</a:t>
            </a:r>
          </a:p>
          <a:p>
            <a:pPr algn="ctr"/>
            <a:r>
              <a:rPr lang="en-US" sz="3200" dirty="0" smtClean="0">
                <a:solidFill>
                  <a:prstClr val="white"/>
                </a:solidFill>
              </a:rPr>
              <a:t>Conceptual Shifts</a:t>
            </a:r>
            <a:endParaRPr lang="en-US" sz="3200" dirty="0">
              <a:solidFill>
                <a:prstClr val="white"/>
              </a:solidFill>
            </a:endParaRPr>
          </a:p>
        </p:txBody>
      </p:sp>
    </p:spTree>
    <p:extLst>
      <p:ext uri="{BB962C8B-B14F-4D97-AF65-F5344CB8AC3E}">
        <p14:creationId xmlns:p14="http://schemas.microsoft.com/office/powerpoint/2010/main" val="374297960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985185" cy="2362200"/>
          </a:xfrm>
        </p:spPr>
        <p:txBody>
          <a:bodyPr>
            <a:noAutofit/>
          </a:bodyPr>
          <a:lstStyle/>
          <a:p>
            <a:r>
              <a:rPr lang="en-US" sz="3600" dirty="0" smtClean="0"/>
              <a:t>Kentucky was one of the 26 Lead States to help with the development of The Next Generation Science Standards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1629"/>
            <a:ext cx="7064723" cy="410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238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50798" tIns="50798" rIns="50798" bIns="50798"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47106" name="Rectangle 2"/>
          <p:cNvSpPr>
            <a:spLocks/>
          </p:cNvSpPr>
          <p:nvPr/>
        </p:nvSpPr>
        <p:spPr bwMode="auto">
          <a:xfrm>
            <a:off x="0" y="227013"/>
            <a:ext cx="9144000" cy="1211262"/>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50798" tIns="50798" rIns="50798" bIns="50798"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47107" name="Picture 3"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HSBoyBunsen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27013"/>
            <a:ext cx="1752600" cy="1169987"/>
          </a:xfrm>
          <a:prstGeom prst="rect">
            <a:avLst/>
          </a:prstGeom>
          <a:noFill/>
          <a:ln w="9525">
            <a:solidFill>
              <a:srgbClr val="303A96"/>
            </a:solidFill>
            <a:round/>
            <a:headEnd/>
            <a:tailEnd/>
          </a:ln>
          <a:extLst>
            <a:ext uri="{909E8E84-426E-40DD-AFC4-6F175D3DCCD1}">
              <a14:hiddenFill xmlns:a14="http://schemas.microsoft.com/office/drawing/2010/main">
                <a:solidFill>
                  <a:srgbClr val="FFFFFF"/>
                </a:solidFill>
              </a14:hiddenFill>
            </a:ext>
          </a:extLst>
        </p:spPr>
      </p:pic>
      <p:pic>
        <p:nvPicPr>
          <p:cNvPr id="47109" name="Picture 5" descr="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6172200"/>
            <a:ext cx="12588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Grp="1" noChangeArrowheads="1"/>
          </p:cNvSpPr>
          <p:nvPr>
            <p:ph type="title"/>
          </p:nvPr>
        </p:nvSpPr>
        <p:spPr>
          <a:xfrm>
            <a:off x="304800" y="304800"/>
            <a:ext cx="8229600" cy="1143000"/>
          </a:xfrm>
        </p:spPr>
        <p:txBody>
          <a:bodyPr lIns="88896" tIns="50798" rIns="88896" bIns="50798"/>
          <a:lstStyle/>
          <a:p>
            <a:pPr algn="l" defTabSz="911225" eaLnBrk="1" hangingPunct="1"/>
            <a:r>
              <a:rPr lang="en-US" altLang="en-US" sz="3400" dirty="0" smtClean="0">
                <a:latin typeface="Helvetica" charset="0"/>
                <a:sym typeface="Helvetica" charset="0"/>
              </a:rPr>
              <a:t>Lots of work completed, underway, </a:t>
            </a:r>
            <a:br>
              <a:rPr lang="en-US" altLang="en-US" sz="3400" dirty="0" smtClean="0">
                <a:latin typeface="Helvetica" charset="0"/>
                <a:sym typeface="Helvetica" charset="0"/>
              </a:rPr>
            </a:br>
            <a:r>
              <a:rPr lang="en-US" altLang="en-US" sz="3400" dirty="0" smtClean="0">
                <a:latin typeface="Helvetica" charset="0"/>
                <a:sym typeface="Helvetica" charset="0"/>
              </a:rPr>
              <a:t>and left to do</a:t>
            </a:r>
            <a:endParaRPr lang="en-US" altLang="en-US" dirty="0" smtClean="0"/>
          </a:p>
        </p:txBody>
      </p:sp>
      <p:sp>
        <p:nvSpPr>
          <p:cNvPr id="47111" name="Rectangle 7"/>
          <p:cNvSpPr>
            <a:spLocks noGrp="1" noChangeArrowheads="1"/>
          </p:cNvSpPr>
          <p:nvPr>
            <p:ph type="body" idx="1"/>
          </p:nvPr>
        </p:nvSpPr>
        <p:spPr/>
        <p:txBody>
          <a:bodyPr lIns="88896" tIns="50798" rIns="88896" bIns="50798"/>
          <a:lstStyle/>
          <a:p>
            <a:pPr eaLnBrk="1" hangingPunct="1"/>
            <a:endParaRPr lang="en-US" altLang="en-US" dirty="0" smtClean="0"/>
          </a:p>
        </p:txBody>
      </p:sp>
      <p:grpSp>
        <p:nvGrpSpPr>
          <p:cNvPr id="2" name="Group 8"/>
          <p:cNvGrpSpPr>
            <a:grpSpLocks/>
          </p:cNvGrpSpPr>
          <p:nvPr/>
        </p:nvGrpSpPr>
        <p:grpSpPr bwMode="auto">
          <a:xfrm>
            <a:off x="6461125" y="4038600"/>
            <a:ext cx="1676400" cy="455613"/>
            <a:chOff x="0" y="0"/>
            <a:chExt cx="188" cy="52"/>
          </a:xfrm>
        </p:grpSpPr>
        <p:sp>
          <p:nvSpPr>
            <p:cNvPr id="47129" name="AutoShape 9"/>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72248" tIns="72248" rIns="72248" bIns="72248"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47130" name="Rectangle 10"/>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defRPr sz="2400">
                  <a:solidFill>
                    <a:schemeClr val="tx1"/>
                  </a:solidFill>
                  <a:latin typeface="Arial" pitchFamily="34" charset="0"/>
                  <a:ea typeface="MS PGothic" pitchFamily="34" charset="-128"/>
                </a:defRPr>
              </a:lvl1pPr>
              <a:lvl2pPr marL="742950" indent="-285750" defTabSz="911225" eaLnBrk="0" hangingPunct="0">
                <a:defRPr sz="2400">
                  <a:solidFill>
                    <a:schemeClr val="tx1"/>
                  </a:solidFill>
                  <a:latin typeface="Arial" pitchFamily="34" charset="0"/>
                  <a:ea typeface="MS PGothic" pitchFamily="34" charset="-128"/>
                </a:defRPr>
              </a:lvl2pPr>
              <a:lvl3pPr marL="1143000" indent="-228600" defTabSz="911225" eaLnBrk="0" hangingPunct="0">
                <a:defRPr sz="2400">
                  <a:solidFill>
                    <a:schemeClr val="tx1"/>
                  </a:solidFill>
                  <a:latin typeface="Arial" pitchFamily="34" charset="0"/>
                  <a:ea typeface="MS PGothic" pitchFamily="34" charset="-128"/>
                </a:defRPr>
              </a:lvl3pPr>
              <a:lvl4pPr marL="1600200" indent="-228600" defTabSz="911225" eaLnBrk="0" hangingPunct="0">
                <a:defRPr sz="2400">
                  <a:solidFill>
                    <a:schemeClr val="tx1"/>
                  </a:solidFill>
                  <a:latin typeface="Arial" pitchFamily="34" charset="0"/>
                  <a:ea typeface="MS PGothic" pitchFamily="34" charset="-128"/>
                </a:defRPr>
              </a:lvl4pPr>
              <a:lvl5pPr marL="2057400" indent="-228600" defTabSz="911225" eaLnBrk="0" hangingPunct="0">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000" dirty="0">
                  <a:solidFill>
                    <a:srgbClr val="FFFFFF"/>
                  </a:solidFill>
                  <a:latin typeface="Helvetica" charset="0"/>
                  <a:sym typeface="Helvetica" charset="0"/>
                </a:rPr>
                <a:t>Instruction</a:t>
              </a:r>
              <a:endParaRPr lang="en-US" altLang="en-US" sz="1800" dirty="0">
                <a:latin typeface="Calibri" pitchFamily="34" charset="0"/>
              </a:endParaRPr>
            </a:p>
          </p:txBody>
        </p:sp>
      </p:grpSp>
      <p:grpSp>
        <p:nvGrpSpPr>
          <p:cNvPr id="3" name="Group 11"/>
          <p:cNvGrpSpPr>
            <a:grpSpLocks/>
          </p:cNvGrpSpPr>
          <p:nvPr/>
        </p:nvGrpSpPr>
        <p:grpSpPr bwMode="auto">
          <a:xfrm>
            <a:off x="6461125" y="3200400"/>
            <a:ext cx="1676400" cy="455613"/>
            <a:chOff x="0" y="0"/>
            <a:chExt cx="188" cy="52"/>
          </a:xfrm>
        </p:grpSpPr>
        <p:sp>
          <p:nvSpPr>
            <p:cNvPr id="47127" name="AutoShape 12"/>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47128" name="Rectangle 13"/>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defRPr sz="2400">
                  <a:solidFill>
                    <a:schemeClr val="tx1"/>
                  </a:solidFill>
                  <a:latin typeface="Arial" pitchFamily="34" charset="0"/>
                  <a:ea typeface="MS PGothic" pitchFamily="34" charset="-128"/>
                </a:defRPr>
              </a:lvl1pPr>
              <a:lvl2pPr marL="742950" indent="-285750" defTabSz="911225" eaLnBrk="0" hangingPunct="0">
                <a:defRPr sz="2400">
                  <a:solidFill>
                    <a:schemeClr val="tx1"/>
                  </a:solidFill>
                  <a:latin typeface="Arial" pitchFamily="34" charset="0"/>
                  <a:ea typeface="MS PGothic" pitchFamily="34" charset="-128"/>
                </a:defRPr>
              </a:lvl2pPr>
              <a:lvl3pPr marL="1143000" indent="-228600" defTabSz="911225" eaLnBrk="0" hangingPunct="0">
                <a:defRPr sz="2400">
                  <a:solidFill>
                    <a:schemeClr val="tx1"/>
                  </a:solidFill>
                  <a:latin typeface="Arial" pitchFamily="34" charset="0"/>
                  <a:ea typeface="MS PGothic" pitchFamily="34" charset="-128"/>
                </a:defRPr>
              </a:lvl3pPr>
              <a:lvl4pPr marL="1600200" indent="-228600" defTabSz="911225" eaLnBrk="0" hangingPunct="0">
                <a:defRPr sz="2400">
                  <a:solidFill>
                    <a:schemeClr val="tx1"/>
                  </a:solidFill>
                  <a:latin typeface="Arial" pitchFamily="34" charset="0"/>
                  <a:ea typeface="MS PGothic" pitchFamily="34" charset="-128"/>
                </a:defRPr>
              </a:lvl4pPr>
              <a:lvl5pPr marL="2057400" indent="-228600" defTabSz="911225" eaLnBrk="0" hangingPunct="0">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000" dirty="0">
                  <a:solidFill>
                    <a:srgbClr val="FFFFFF"/>
                  </a:solidFill>
                  <a:latin typeface="Helvetica" charset="0"/>
                  <a:sym typeface="Helvetica" charset="0"/>
                </a:rPr>
                <a:t>Curricula</a:t>
              </a:r>
              <a:endParaRPr lang="en-US" altLang="en-US" sz="1800" dirty="0">
                <a:latin typeface="Calibri" pitchFamily="34" charset="0"/>
              </a:endParaRPr>
            </a:p>
          </p:txBody>
        </p:sp>
      </p:grpSp>
      <p:grpSp>
        <p:nvGrpSpPr>
          <p:cNvPr id="4" name="Group 14"/>
          <p:cNvGrpSpPr>
            <a:grpSpLocks/>
          </p:cNvGrpSpPr>
          <p:nvPr/>
        </p:nvGrpSpPr>
        <p:grpSpPr bwMode="auto">
          <a:xfrm>
            <a:off x="6461125" y="2362200"/>
            <a:ext cx="1920875" cy="754063"/>
            <a:chOff x="0" y="0"/>
            <a:chExt cx="188" cy="85"/>
          </a:xfrm>
        </p:grpSpPr>
        <p:sp>
          <p:nvSpPr>
            <p:cNvPr id="47125" name="AutoShape 15"/>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47126" name="Rectangle 16"/>
            <p:cNvSpPr>
              <a:spLocks/>
            </p:cNvSpPr>
            <p:nvPr/>
          </p:nvSpPr>
          <p:spPr bwMode="auto">
            <a:xfrm>
              <a:off x="1" y="1"/>
              <a:ext cx="18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defRPr sz="2400">
                  <a:solidFill>
                    <a:schemeClr val="tx1"/>
                  </a:solidFill>
                  <a:latin typeface="Arial" pitchFamily="34" charset="0"/>
                  <a:ea typeface="MS PGothic" pitchFamily="34" charset="-128"/>
                </a:defRPr>
              </a:lvl1pPr>
              <a:lvl2pPr marL="742950" indent="-285750" defTabSz="911225" eaLnBrk="0" hangingPunct="0">
                <a:defRPr sz="2400">
                  <a:solidFill>
                    <a:schemeClr val="tx1"/>
                  </a:solidFill>
                  <a:latin typeface="Arial" pitchFamily="34" charset="0"/>
                  <a:ea typeface="MS PGothic" pitchFamily="34" charset="-128"/>
                </a:defRPr>
              </a:lvl2pPr>
              <a:lvl3pPr marL="1143000" indent="-228600" defTabSz="911225" eaLnBrk="0" hangingPunct="0">
                <a:defRPr sz="2400">
                  <a:solidFill>
                    <a:schemeClr val="tx1"/>
                  </a:solidFill>
                  <a:latin typeface="Arial" pitchFamily="34" charset="0"/>
                  <a:ea typeface="MS PGothic" pitchFamily="34" charset="-128"/>
                </a:defRPr>
              </a:lvl3pPr>
              <a:lvl4pPr marL="1600200" indent="-228600" defTabSz="911225" eaLnBrk="0" hangingPunct="0">
                <a:defRPr sz="2400">
                  <a:solidFill>
                    <a:schemeClr val="tx1"/>
                  </a:solidFill>
                  <a:latin typeface="Arial" pitchFamily="34" charset="0"/>
                  <a:ea typeface="MS PGothic" pitchFamily="34" charset="-128"/>
                </a:defRPr>
              </a:lvl4pPr>
              <a:lvl5pPr marL="2057400" indent="-228600" defTabSz="911225" eaLnBrk="0" hangingPunct="0">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000" dirty="0">
                  <a:solidFill>
                    <a:srgbClr val="FFFFFF"/>
                  </a:solidFill>
                  <a:latin typeface="Helvetica" charset="0"/>
                  <a:sym typeface="Helvetica" charset="0"/>
                </a:rPr>
                <a:t>Assessments</a:t>
              </a:r>
              <a:endParaRPr lang="en-US" altLang="en-US" sz="1800" dirty="0">
                <a:latin typeface="Calibri" pitchFamily="34" charset="0"/>
              </a:endParaRPr>
            </a:p>
          </p:txBody>
        </p:sp>
      </p:grpSp>
      <p:grpSp>
        <p:nvGrpSpPr>
          <p:cNvPr id="5" name="Group 17"/>
          <p:cNvGrpSpPr>
            <a:grpSpLocks/>
          </p:cNvGrpSpPr>
          <p:nvPr/>
        </p:nvGrpSpPr>
        <p:grpSpPr bwMode="auto">
          <a:xfrm>
            <a:off x="6461125" y="4876800"/>
            <a:ext cx="2225675" cy="914400"/>
            <a:chOff x="0" y="0"/>
            <a:chExt cx="215" cy="103"/>
          </a:xfrm>
        </p:grpSpPr>
        <p:sp>
          <p:nvSpPr>
            <p:cNvPr id="47123" name="AutoShape 18"/>
            <p:cNvSpPr>
              <a:spLocks/>
            </p:cNvSpPr>
            <p:nvPr/>
          </p:nvSpPr>
          <p:spPr bwMode="auto">
            <a:xfrm>
              <a:off x="0" y="0"/>
              <a:ext cx="215" cy="103"/>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47124" name="Rectangle 19"/>
            <p:cNvSpPr>
              <a:spLocks/>
            </p:cNvSpPr>
            <p:nvPr/>
          </p:nvSpPr>
          <p:spPr bwMode="auto">
            <a:xfrm>
              <a:off x="4" y="4"/>
              <a:ext cx="20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defRPr sz="2400">
                  <a:solidFill>
                    <a:schemeClr val="tx1"/>
                  </a:solidFill>
                  <a:latin typeface="Arial" pitchFamily="34" charset="0"/>
                  <a:ea typeface="MS PGothic" pitchFamily="34" charset="-128"/>
                </a:defRPr>
              </a:lvl1pPr>
              <a:lvl2pPr marL="742950" indent="-285750" defTabSz="911225" eaLnBrk="0" hangingPunct="0">
                <a:defRPr sz="2400">
                  <a:solidFill>
                    <a:schemeClr val="tx1"/>
                  </a:solidFill>
                  <a:latin typeface="Arial" pitchFamily="34" charset="0"/>
                  <a:ea typeface="MS PGothic" pitchFamily="34" charset="-128"/>
                </a:defRPr>
              </a:lvl2pPr>
              <a:lvl3pPr marL="1143000" indent="-228600" defTabSz="911225" eaLnBrk="0" hangingPunct="0">
                <a:defRPr sz="2400">
                  <a:solidFill>
                    <a:schemeClr val="tx1"/>
                  </a:solidFill>
                  <a:latin typeface="Arial" pitchFamily="34" charset="0"/>
                  <a:ea typeface="MS PGothic" pitchFamily="34" charset="-128"/>
                </a:defRPr>
              </a:lvl3pPr>
              <a:lvl4pPr marL="1600200" indent="-228600" defTabSz="911225" eaLnBrk="0" hangingPunct="0">
                <a:defRPr sz="2400">
                  <a:solidFill>
                    <a:schemeClr val="tx1"/>
                  </a:solidFill>
                  <a:latin typeface="Arial" pitchFamily="34" charset="0"/>
                  <a:ea typeface="MS PGothic" pitchFamily="34" charset="-128"/>
                </a:defRPr>
              </a:lvl4pPr>
              <a:lvl5pPr marL="2057400" indent="-228600" defTabSz="911225" eaLnBrk="0" hangingPunct="0">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000" dirty="0">
                  <a:solidFill>
                    <a:srgbClr val="FFFFFF"/>
                  </a:solidFill>
                  <a:latin typeface="Helvetica" charset="0"/>
                  <a:sym typeface="Helvetica" charset="0"/>
                </a:rPr>
                <a:t>Teacher Development</a:t>
              </a:r>
              <a:endParaRPr lang="en-US" altLang="en-US" sz="1800" dirty="0">
                <a:latin typeface="Calibri" pitchFamily="34" charset="0"/>
              </a:endParaRPr>
            </a:p>
          </p:txBody>
        </p:sp>
      </p:grpSp>
      <p:sp>
        <p:nvSpPr>
          <p:cNvPr id="7188" name="AutoShape 20"/>
          <p:cNvSpPr>
            <a:spLocks/>
          </p:cNvSpPr>
          <p:nvPr/>
        </p:nvSpPr>
        <p:spPr bwMode="auto">
          <a:xfrm>
            <a:off x="2652713" y="3859213"/>
            <a:ext cx="684212" cy="304800"/>
          </a:xfrm>
          <a:prstGeom prst="rightArrow">
            <a:avLst>
              <a:gd name="adj1" fmla="val 50000"/>
              <a:gd name="adj2" fmla="val 35075"/>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7189" name="AutoShape 21"/>
          <p:cNvSpPr>
            <a:spLocks/>
          </p:cNvSpPr>
          <p:nvPr/>
        </p:nvSpPr>
        <p:spPr bwMode="auto">
          <a:xfrm rot="-2693906">
            <a:off x="5468938" y="3043238"/>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7190" name="AutoShape 22"/>
          <p:cNvSpPr>
            <a:spLocks/>
          </p:cNvSpPr>
          <p:nvPr/>
        </p:nvSpPr>
        <p:spPr bwMode="auto">
          <a:xfrm rot="-1234237">
            <a:off x="5572125" y="3508375"/>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7191" name="AutoShape 23"/>
          <p:cNvSpPr>
            <a:spLocks/>
          </p:cNvSpPr>
          <p:nvPr/>
        </p:nvSpPr>
        <p:spPr bwMode="auto">
          <a:xfrm rot="954174">
            <a:off x="5548313" y="4038600"/>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sp>
        <p:nvSpPr>
          <p:cNvPr id="7192" name="AutoShape 24"/>
          <p:cNvSpPr>
            <a:spLocks/>
          </p:cNvSpPr>
          <p:nvPr/>
        </p:nvSpPr>
        <p:spPr bwMode="auto">
          <a:xfrm rot="1815463">
            <a:off x="5419725" y="4591050"/>
            <a:ext cx="763588" cy="304800"/>
          </a:xfrm>
          <a:prstGeom prst="rightArrow">
            <a:avLst>
              <a:gd name="adj1" fmla="val 50000"/>
              <a:gd name="adj2" fmla="val 35224"/>
            </a:avLst>
          </a:prstGeom>
          <a:solidFill>
            <a:srgbClr val="C0504D"/>
          </a:solidFill>
          <a:ln w="13546">
            <a:solidFill>
              <a:srgbClr val="000000"/>
            </a:solidFill>
            <a:round/>
            <a:headEnd/>
            <a:tailEnd/>
          </a:ln>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altLang="en-US" sz="1800" dirty="0">
              <a:latin typeface="Calibri" pitchFamily="34" charset="0"/>
            </a:endParaRPr>
          </a:p>
        </p:txBody>
      </p:sp>
      <p:pic>
        <p:nvPicPr>
          <p:cNvPr id="7193" name="Picture 25"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4713" y="3535363"/>
            <a:ext cx="2001837" cy="955675"/>
          </a:xfrm>
          <a:prstGeom prst="rect">
            <a:avLst/>
          </a:prstGeom>
          <a:noFill/>
          <a:ln w="12700">
            <a:solidFill>
              <a:srgbClr val="E46C0A"/>
            </a:solidFill>
            <a:round/>
            <a:headEnd/>
            <a:tailEnd/>
          </a:ln>
          <a:extLst>
            <a:ext uri="{909E8E84-426E-40DD-AFC4-6F175D3DCCD1}">
              <a14:hiddenFill xmlns:a14="http://schemas.microsoft.com/office/drawing/2010/main">
                <a:solidFill>
                  <a:srgbClr val="FFFFFF"/>
                </a:solidFill>
              </a14:hiddenFill>
            </a:ext>
          </a:extLst>
        </p:spPr>
      </p:pic>
      <p:pic>
        <p:nvPicPr>
          <p:cNvPr id="7194" name="Picture 26"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3913" y="2971800"/>
            <a:ext cx="17240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65206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89"/>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7190"/>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7191"/>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7192"/>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499"/>
                                          </p:stCondLst>
                                        </p:cTn>
                                        <p:tgtEl>
                                          <p:spTgt spid="3"/>
                                        </p:tgtEl>
                                        <p:attrNameLst>
                                          <p:attrName>style.visibility</p:attrName>
                                        </p:attrNameLst>
                                      </p:cBhvr>
                                      <p:to>
                                        <p:strVal val="visible"/>
                                      </p:to>
                                    </p:set>
                                  </p:childTnLst>
                                </p:cTn>
                              </p:par>
                            </p:childTnLst>
                          </p:cTn>
                        </p:par>
                        <p:par>
                          <p:cTn id="34" fill="hold" nodeType="afterGroup">
                            <p:stCondLst>
                              <p:cond delay="3000"/>
                            </p:stCondLst>
                            <p:childTnLst>
                              <p:par>
                                <p:cTn id="35" presetID="1" presetClass="entr" presetSubtype="0" fill="hold" nodeType="afterEffect">
                                  <p:stCondLst>
                                    <p:cond delay="0"/>
                                  </p:stCondLst>
                                  <p:childTnLst>
                                    <p:set>
                                      <p:cBhvr>
                                        <p:cTn id="36" dur="1" fill="hold">
                                          <p:stCondLst>
                                            <p:cond delay="499"/>
                                          </p:stCondLst>
                                        </p:cTn>
                                        <p:tgtEl>
                                          <p:spTgt spid="2"/>
                                        </p:tgtEl>
                                        <p:attrNameLst>
                                          <p:attrName>style.visibility</p:attrName>
                                        </p:attrNameLst>
                                      </p:cBhvr>
                                      <p:to>
                                        <p:strVal val="visible"/>
                                      </p:to>
                                    </p:set>
                                  </p:childTnLst>
                                </p:cTn>
                              </p:par>
                            </p:childTnLst>
                          </p:cTn>
                        </p:par>
                        <p:par>
                          <p:cTn id="37" fill="hold" nodeType="afterGroup">
                            <p:stCondLst>
                              <p:cond delay="3500"/>
                            </p:stCondLst>
                            <p:childTnLst>
                              <p:par>
                                <p:cTn id="38" presetID="1" presetClass="entr" presetSubtype="0" fill="hold" nodeType="afterEffect">
                                  <p:stCondLst>
                                    <p:cond delay="0"/>
                                  </p:stCondLst>
                                  <p:childTnLst>
                                    <p:set>
                                      <p:cBhvr>
                                        <p:cTn id="3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P spid="7189" grpId="0" animBg="1"/>
      <p:bldP spid="7190" grpId="0" animBg="1"/>
      <p:bldP spid="7191" grpId="0" animBg="1"/>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304800" y="304800"/>
            <a:ext cx="4114800" cy="3124200"/>
          </a:xfrm>
        </p:spPr>
        <p:txBody>
          <a:bodyPr>
            <a:normAutofit/>
          </a:bodyPr>
          <a:lstStyle/>
          <a:p>
            <a:pPr eaLnBrk="1" hangingPunct="1"/>
            <a:r>
              <a:rPr lang="en-US" sz="3600" dirty="0">
                <a:latin typeface="Calibri" charset="0"/>
              </a:rPr>
              <a:t>A New Vision of Science Learning </a:t>
            </a:r>
            <a:br>
              <a:rPr lang="en-US" sz="3600" dirty="0">
                <a:latin typeface="Calibri" charset="0"/>
              </a:rPr>
            </a:br>
            <a:r>
              <a:rPr lang="en-US" sz="3600" dirty="0">
                <a:latin typeface="Calibri" charset="0"/>
              </a:rPr>
              <a:t>that Leads to </a:t>
            </a:r>
            <a:br>
              <a:rPr lang="en-US" sz="3600" dirty="0">
                <a:latin typeface="Calibri" charset="0"/>
              </a:rPr>
            </a:br>
            <a:r>
              <a:rPr lang="en-US" sz="3600" dirty="0">
                <a:latin typeface="Calibri" charset="0"/>
              </a:rPr>
              <a:t>a New Vision of Teaching</a:t>
            </a:r>
            <a:endParaRPr lang="en-US" sz="3600" b="1" dirty="0">
              <a:latin typeface="Calibri" charset="0"/>
            </a:endParaRPr>
          </a:p>
        </p:txBody>
      </p:sp>
      <p:sp>
        <p:nvSpPr>
          <p:cNvPr id="28673" name="Content Placeholder 2"/>
          <p:cNvSpPr>
            <a:spLocks noGrp="1"/>
          </p:cNvSpPr>
          <p:nvPr>
            <p:ph idx="1"/>
          </p:nvPr>
        </p:nvSpPr>
        <p:spPr>
          <a:xfrm>
            <a:off x="533400" y="3886200"/>
            <a:ext cx="8229600" cy="2286000"/>
          </a:xfrm>
        </p:spPr>
        <p:txBody>
          <a:bodyPr/>
          <a:lstStyle/>
          <a:p>
            <a:pPr marL="0" indent="0" algn="ctr" eaLnBrk="1" hangingPunct="1">
              <a:buFont typeface="Arial" charset="0"/>
              <a:buNone/>
            </a:pPr>
            <a:r>
              <a:rPr lang="en-US" sz="3600" b="1" i="1" dirty="0" smtClean="0">
                <a:latin typeface="Calibri" charset="0"/>
              </a:rPr>
              <a:t>                                                                                                   </a:t>
            </a:r>
            <a:r>
              <a:rPr lang="en-US" sz="3600" b="1" i="1" dirty="0" smtClean="0">
                <a:latin typeface="Calibri" charset="0"/>
                <a:hlinkClick r:id="rId3"/>
              </a:rPr>
              <a:t>www.kevincrumpscience.weebly.com</a:t>
            </a:r>
            <a:endParaRPr lang="en-US" sz="3600" b="1" i="1" dirty="0" smtClean="0">
              <a:latin typeface="Calibri" charset="0"/>
            </a:endParaRPr>
          </a:p>
          <a:p>
            <a:pPr marL="0" indent="0" eaLnBrk="1" hangingPunct="1">
              <a:buFont typeface="Arial" charset="0"/>
              <a:buNone/>
            </a:pPr>
            <a:endParaRPr lang="en-US" sz="1400" b="1" i="1" dirty="0">
              <a:latin typeface="Calibri" charset="0"/>
            </a:endParaRPr>
          </a:p>
          <a:p>
            <a:pPr marL="0" indent="0" eaLnBrk="1" hangingPunct="1">
              <a:buFont typeface="Arial" charset="0"/>
              <a:buNone/>
            </a:pPr>
            <a:endParaRPr lang="en-US" dirty="0">
              <a:latin typeface="Calibri" charset="0"/>
            </a:endParaRPr>
          </a:p>
        </p:txBody>
      </p:sp>
      <p:sp>
        <p:nvSpPr>
          <p:cNvPr id="2" name="Footer Placeholder 1"/>
          <p:cNvSpPr>
            <a:spLocks noGrp="1"/>
          </p:cNvSpPr>
          <p:nvPr>
            <p:ph type="ftr" sz="quarter" idx="11"/>
          </p:nvPr>
        </p:nvSpPr>
        <p:spPr/>
        <p:txBody>
          <a:bodyPr/>
          <a:lstStyle/>
          <a:p>
            <a:r>
              <a:rPr lang="en-US" dirty="0" smtClean="0"/>
              <a:t>P-12 MSOU of PIMSER</a:t>
            </a:r>
            <a:endParaRPr lang="en-US" dirty="0"/>
          </a:p>
        </p:txBody>
      </p:sp>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252788" cy="39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1545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NGSS Framework</a:t>
            </a:r>
            <a:endParaRPr lang="en-US" dirty="0"/>
          </a:p>
        </p:txBody>
      </p:sp>
      <p:sp>
        <p:nvSpPr>
          <p:cNvPr id="3" name="Content Placeholder 2"/>
          <p:cNvSpPr>
            <a:spLocks noGrp="1"/>
          </p:cNvSpPr>
          <p:nvPr>
            <p:ph idx="1"/>
          </p:nvPr>
        </p:nvSpPr>
        <p:spPr/>
        <p:txBody>
          <a:bodyPr/>
          <a:lstStyle/>
          <a:p>
            <a:r>
              <a:rPr lang="en-US" dirty="0" smtClean="0"/>
              <a:t>THREE DIMENSIONS:</a:t>
            </a:r>
          </a:p>
          <a:p>
            <a:pPr marL="0" indent="0">
              <a:buNone/>
            </a:pPr>
            <a:r>
              <a:rPr lang="en-US" dirty="0" smtClean="0"/>
              <a:t>1. Practices</a:t>
            </a:r>
          </a:p>
          <a:p>
            <a:pPr marL="0" indent="0">
              <a:buNone/>
            </a:pPr>
            <a:r>
              <a:rPr lang="en-US" dirty="0" smtClean="0"/>
              <a:t>2. Crosscutting Concepts</a:t>
            </a:r>
          </a:p>
          <a:p>
            <a:pPr marL="0" indent="0">
              <a:buNone/>
            </a:pPr>
            <a:r>
              <a:rPr lang="en-US" dirty="0" smtClean="0"/>
              <a:t>3. Disciplinary Core Ideas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47800"/>
            <a:ext cx="2908300" cy="3048000"/>
          </a:xfrm>
          <a:prstGeom prst="rect">
            <a:avLst/>
          </a:prstGeom>
        </p:spPr>
      </p:pic>
      <p:sp>
        <p:nvSpPr>
          <p:cNvPr id="6" name="TextBox 5"/>
          <p:cNvSpPr txBox="1"/>
          <p:nvPr/>
        </p:nvSpPr>
        <p:spPr>
          <a:xfrm>
            <a:off x="228600" y="4648200"/>
            <a:ext cx="6858000" cy="1077218"/>
          </a:xfrm>
          <a:prstGeom prst="rect">
            <a:avLst/>
          </a:prstGeom>
          <a:noFill/>
        </p:spPr>
        <p:txBody>
          <a:bodyPr wrap="square" rtlCol="0">
            <a:spAutoFit/>
          </a:bodyPr>
          <a:lstStyle/>
          <a:p>
            <a:endParaRPr lang="en-US" dirty="0" smtClean="0">
              <a:solidFill>
                <a:prstClr val="black"/>
              </a:solidFill>
            </a:endParaRPr>
          </a:p>
          <a:p>
            <a:endParaRPr lang="en-US" dirty="0" smtClean="0">
              <a:solidFill>
                <a:prstClr val="black"/>
              </a:solidFill>
            </a:endParaRPr>
          </a:p>
          <a:p>
            <a:r>
              <a:rPr lang="en-US" sz="2800" b="1" dirty="0" smtClean="0">
                <a:solidFill>
                  <a:prstClr val="black"/>
                </a:solidFill>
              </a:rPr>
              <a:t>Let’s take a look at a page of any grade level</a:t>
            </a:r>
            <a:endParaRPr lang="en-US" sz="2800" b="1" dirty="0">
              <a:solidFill>
                <a:prstClr val="black"/>
              </a:solidFill>
            </a:endParaRPr>
          </a:p>
        </p:txBody>
      </p:sp>
    </p:spTree>
    <p:extLst>
      <p:ext uri="{BB962C8B-B14F-4D97-AF65-F5344CB8AC3E}">
        <p14:creationId xmlns:p14="http://schemas.microsoft.com/office/powerpoint/2010/main" val="37652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Performance Expectations</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Integrate practices, core ideas and Crosscutting Concepts</a:t>
            </a:r>
          </a:p>
          <a:p>
            <a:r>
              <a:rPr lang="en-US" dirty="0" smtClean="0"/>
              <a:t>Statements of what is to be assessed</a:t>
            </a:r>
          </a:p>
          <a:p>
            <a:r>
              <a:rPr lang="en-US" dirty="0" smtClean="0"/>
              <a:t>NOT lesson plans</a:t>
            </a:r>
          </a:p>
          <a:p>
            <a:r>
              <a:rPr lang="en-US" dirty="0" smtClean="0"/>
              <a:t>State what students should be able to do at the end of instruction</a:t>
            </a:r>
          </a:p>
          <a:p>
            <a:r>
              <a:rPr lang="en-US" dirty="0" smtClean="0"/>
              <a:t>Organized by Topic and DCI</a:t>
            </a:r>
          </a:p>
          <a:p>
            <a:endParaRPr lang="en-US" dirty="0"/>
          </a:p>
        </p:txBody>
      </p:sp>
    </p:spTree>
    <p:extLst>
      <p:ext uri="{BB962C8B-B14F-4D97-AF65-F5344CB8AC3E}">
        <p14:creationId xmlns:p14="http://schemas.microsoft.com/office/powerpoint/2010/main" val="13366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13213</TotalTime>
  <Words>7472</Words>
  <Application>Microsoft Office PowerPoint</Application>
  <PresentationFormat>On-screen Show (4:3)</PresentationFormat>
  <Paragraphs>481</Paragraphs>
  <Slides>42</Slides>
  <Notes>13</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42</vt:i4>
      </vt:variant>
    </vt:vector>
  </HeadingPairs>
  <TitlesOfParts>
    <vt:vector size="60" baseType="lpstr">
      <vt:lpstr>ＭＳ Ｐゴシック</vt:lpstr>
      <vt:lpstr>ＭＳ Ｐゴシック</vt:lpstr>
      <vt:lpstr>Arial</vt:lpstr>
      <vt:lpstr>Bodoni MT</vt:lpstr>
      <vt:lpstr>Calibri</vt:lpstr>
      <vt:lpstr>Helvetica</vt:lpstr>
      <vt:lpstr>Helvetica Light</vt:lpstr>
      <vt:lpstr>Noteworthy Bold</vt:lpstr>
      <vt:lpstr>TimesNewRomanPSMT</vt:lpstr>
      <vt:lpstr>Verdana</vt:lpstr>
      <vt:lpstr>Wingdings</vt:lpstr>
      <vt:lpstr>Wingdings 2</vt:lpstr>
      <vt:lpstr>Wingdings 3</vt:lpstr>
      <vt:lpstr>Office Theme</vt:lpstr>
      <vt:lpstr>Concourse</vt:lpstr>
      <vt:lpstr>1_Office Theme</vt:lpstr>
      <vt:lpstr>2_Office Theme</vt:lpstr>
      <vt:lpstr>Document</vt:lpstr>
      <vt:lpstr>Rough River State Park  Summer Meeting</vt:lpstr>
      <vt:lpstr>PowerPoint Presentation</vt:lpstr>
      <vt:lpstr>Rate Your Familiarity with NGSS</vt:lpstr>
      <vt:lpstr>Which one are you?</vt:lpstr>
      <vt:lpstr>Kentucky was one of the 26 Lead States to help with the development of The Next Generation Science Standards</vt:lpstr>
      <vt:lpstr>Lots of work completed, underway,  and left to do</vt:lpstr>
      <vt:lpstr>A New Vision of Science Learning  that Leads to  a New Vision of Teaching</vt:lpstr>
      <vt:lpstr>NGSS Framework</vt:lpstr>
      <vt:lpstr>Performance Expectations</vt:lpstr>
      <vt:lpstr>PowerPoint Presentation</vt:lpstr>
      <vt:lpstr>   NGSS website: www.nextgenscience.org </vt:lpstr>
      <vt:lpstr>PowerPoint Presentation</vt:lpstr>
      <vt:lpstr>Science and Engineering Practices</vt:lpstr>
      <vt:lpstr>Crosscutting Concepts</vt:lpstr>
      <vt:lpstr>44 Total Disciplinary Core Ideas (DCI)</vt:lpstr>
      <vt:lpstr>Physical Sciences</vt:lpstr>
      <vt:lpstr>Life Sciences</vt:lpstr>
      <vt:lpstr>Earth and Space Sciences</vt:lpstr>
      <vt:lpstr> Engineering, Technology and Applications of Sciences</vt:lpstr>
      <vt:lpstr>KCAS for Science (Kentucky Core Academic Standards)</vt:lpstr>
      <vt:lpstr>How do I read this document?</vt:lpstr>
      <vt:lpstr>PowerPoint Presentation</vt:lpstr>
      <vt:lpstr> Activity</vt:lpstr>
      <vt:lpstr>PowerPoint Presentation</vt:lpstr>
      <vt:lpstr>PowerPoint Presentation</vt:lpstr>
      <vt:lpstr>PowerPoint Presentation</vt:lpstr>
      <vt:lpstr>The THREE DIMENSIONS: The Foundation Box (in the middle)</vt:lpstr>
      <vt:lpstr>PowerPoint Presentation</vt:lpstr>
      <vt:lpstr>The Connection Box   (at the bottom)</vt:lpstr>
      <vt:lpstr>www.kevincrumpscience.weebly.com   Go to my website and click on</vt:lpstr>
      <vt:lpstr>PowerPoint Presentation</vt:lpstr>
      <vt:lpstr>PowerPoint Presentation</vt:lpstr>
      <vt:lpstr>Take a look at the NGSS website: www.nextgenscience.org </vt:lpstr>
      <vt:lpstr>Exploring The Performance Expectations</vt:lpstr>
      <vt:lpstr>NGSS Scavenger Hunt </vt:lpstr>
      <vt:lpstr>PowerPoint Presentation</vt:lpstr>
      <vt:lpstr>PowerPoint Presentation</vt:lpstr>
      <vt:lpstr>PowerPoint Presentation</vt:lpstr>
      <vt:lpstr>Scavenger Hunt Question 8: Crosscutting Concepts</vt:lpstr>
      <vt:lpstr>Scavenger Hunt Question 9: Science and Engineering Practices</vt:lpstr>
      <vt:lpstr>CONCEPTUAL SHIFTS</vt:lpstr>
      <vt:lpstr>Shifts in the NGSS</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Hallie - Division of Program Standards</dc:creator>
  <cp:lastModifiedBy>Crump, Kevin - Division of Program Standards</cp:lastModifiedBy>
  <cp:revision>624</cp:revision>
  <dcterms:created xsi:type="dcterms:W3CDTF">2013-09-09T22:46:42Z</dcterms:created>
  <dcterms:modified xsi:type="dcterms:W3CDTF">2015-07-30T15:47:31Z</dcterms:modified>
</cp:coreProperties>
</file>