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9" r:id="rId3"/>
    <p:sldMasterId id="2147483707" r:id="rId4"/>
  </p:sldMasterIdLst>
  <p:notesMasterIdLst>
    <p:notesMasterId r:id="rId115"/>
  </p:notesMasterIdLst>
  <p:sldIdLst>
    <p:sldId id="290" r:id="rId5"/>
    <p:sldId id="257" r:id="rId6"/>
    <p:sldId id="267" r:id="rId7"/>
    <p:sldId id="328" r:id="rId8"/>
    <p:sldId id="461" r:id="rId9"/>
    <p:sldId id="355" r:id="rId10"/>
    <p:sldId id="269" r:id="rId11"/>
    <p:sldId id="418" r:id="rId12"/>
    <p:sldId id="419" r:id="rId13"/>
    <p:sldId id="260" r:id="rId14"/>
    <p:sldId id="468" r:id="rId15"/>
    <p:sldId id="261" r:id="rId16"/>
    <p:sldId id="273" r:id="rId17"/>
    <p:sldId id="350" r:id="rId18"/>
    <p:sldId id="431" r:id="rId19"/>
    <p:sldId id="542" r:id="rId20"/>
    <p:sldId id="386" r:id="rId21"/>
    <p:sldId id="546" r:id="rId22"/>
    <p:sldId id="432" r:id="rId23"/>
    <p:sldId id="462" r:id="rId24"/>
    <p:sldId id="434" r:id="rId25"/>
    <p:sldId id="435" r:id="rId26"/>
    <p:sldId id="464" r:id="rId27"/>
    <p:sldId id="465" r:id="rId28"/>
    <p:sldId id="438" r:id="rId29"/>
    <p:sldId id="469" r:id="rId30"/>
    <p:sldId id="466" r:id="rId31"/>
    <p:sldId id="421" r:id="rId32"/>
    <p:sldId id="555" r:id="rId33"/>
    <p:sldId id="557" r:id="rId34"/>
    <p:sldId id="558" r:id="rId35"/>
    <p:sldId id="559" r:id="rId36"/>
    <p:sldId id="560" r:id="rId37"/>
    <p:sldId id="561" r:id="rId38"/>
    <p:sldId id="562" r:id="rId39"/>
    <p:sldId id="563" r:id="rId40"/>
    <p:sldId id="564" r:id="rId41"/>
    <p:sldId id="565" r:id="rId42"/>
    <p:sldId id="566" r:id="rId43"/>
    <p:sldId id="567" r:id="rId44"/>
    <p:sldId id="568" r:id="rId45"/>
    <p:sldId id="569" r:id="rId46"/>
    <p:sldId id="570" r:id="rId47"/>
    <p:sldId id="571" r:id="rId48"/>
    <p:sldId id="572" r:id="rId49"/>
    <p:sldId id="573" r:id="rId50"/>
    <p:sldId id="574" r:id="rId51"/>
    <p:sldId id="575" r:id="rId52"/>
    <p:sldId id="576" r:id="rId53"/>
    <p:sldId id="577" r:id="rId54"/>
    <p:sldId id="578" r:id="rId55"/>
    <p:sldId id="579" r:id="rId56"/>
    <p:sldId id="580" r:id="rId57"/>
    <p:sldId id="581" r:id="rId58"/>
    <p:sldId id="582" r:id="rId59"/>
    <p:sldId id="583" r:id="rId60"/>
    <p:sldId id="584" r:id="rId61"/>
    <p:sldId id="585" r:id="rId62"/>
    <p:sldId id="586" r:id="rId63"/>
    <p:sldId id="587" r:id="rId64"/>
    <p:sldId id="588" r:id="rId65"/>
    <p:sldId id="666" r:id="rId66"/>
    <p:sldId id="668" r:id="rId67"/>
    <p:sldId id="667" r:id="rId68"/>
    <p:sldId id="669" r:id="rId69"/>
    <p:sldId id="670" r:id="rId70"/>
    <p:sldId id="671" r:id="rId71"/>
    <p:sldId id="672" r:id="rId72"/>
    <p:sldId id="673" r:id="rId73"/>
    <p:sldId id="674" r:id="rId74"/>
    <p:sldId id="675" r:id="rId75"/>
    <p:sldId id="676" r:id="rId76"/>
    <p:sldId id="677" r:id="rId77"/>
    <p:sldId id="678" r:id="rId78"/>
    <p:sldId id="679" r:id="rId79"/>
    <p:sldId id="680" r:id="rId80"/>
    <p:sldId id="681" r:id="rId81"/>
    <p:sldId id="682" r:id="rId82"/>
    <p:sldId id="683" r:id="rId83"/>
    <p:sldId id="684" r:id="rId84"/>
    <p:sldId id="685" r:id="rId85"/>
    <p:sldId id="686" r:id="rId86"/>
    <p:sldId id="687" r:id="rId87"/>
    <p:sldId id="688" r:id="rId88"/>
    <p:sldId id="689" r:id="rId89"/>
    <p:sldId id="690" r:id="rId90"/>
    <p:sldId id="691" r:id="rId91"/>
    <p:sldId id="692" r:id="rId92"/>
    <p:sldId id="693" r:id="rId93"/>
    <p:sldId id="694" r:id="rId94"/>
    <p:sldId id="695" r:id="rId95"/>
    <p:sldId id="696" r:id="rId96"/>
    <p:sldId id="697" r:id="rId97"/>
    <p:sldId id="698" r:id="rId98"/>
    <p:sldId id="699" r:id="rId99"/>
    <p:sldId id="620" r:id="rId100"/>
    <p:sldId id="621" r:id="rId101"/>
    <p:sldId id="622" r:id="rId102"/>
    <p:sldId id="623" r:id="rId103"/>
    <p:sldId id="624" r:id="rId104"/>
    <p:sldId id="625" r:id="rId105"/>
    <p:sldId id="626" r:id="rId106"/>
    <p:sldId id="627" r:id="rId107"/>
    <p:sldId id="628" r:id="rId108"/>
    <p:sldId id="629" r:id="rId109"/>
    <p:sldId id="630" r:id="rId110"/>
    <p:sldId id="631" r:id="rId111"/>
    <p:sldId id="632" r:id="rId112"/>
    <p:sldId id="633" r:id="rId113"/>
    <p:sldId id="700"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4" autoAdjust="0"/>
    <p:restoredTop sz="94660"/>
  </p:normalViewPr>
  <p:slideViewPr>
    <p:cSldViewPr>
      <p:cViewPr>
        <p:scale>
          <a:sx n="55" d="100"/>
          <a:sy n="55" d="100"/>
        </p:scale>
        <p:origin x="-1776" y="-3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A98DD3-7ED5-4742-ADEB-605477534279}" type="datetimeFigureOut">
              <a:rPr lang="en-US" smtClean="0"/>
              <a:t>6/11/2015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E06F01-4017-4206-98B0-51AC6FAFE4B9}" type="slidenum">
              <a:rPr lang="en-US" smtClean="0"/>
              <a:t>‹#›</a:t>
            </a:fld>
            <a:endParaRPr lang="en-US" dirty="0"/>
          </a:p>
        </p:txBody>
      </p:sp>
    </p:spTree>
    <p:extLst>
      <p:ext uri="{BB962C8B-B14F-4D97-AF65-F5344CB8AC3E}">
        <p14:creationId xmlns:p14="http://schemas.microsoft.com/office/powerpoint/2010/main" val="104129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the choices and decide which one best describes your knowledge level.  Close your eyes and on the count of three, raise your hand and hold up the number of fingers that best represents your familiarity with the NGSS.</a:t>
            </a:r>
            <a:endParaRPr lang="en-US" dirty="0"/>
          </a:p>
        </p:txBody>
      </p:sp>
      <p:sp>
        <p:nvSpPr>
          <p:cNvPr id="4" name="Slide Number Placeholder 3"/>
          <p:cNvSpPr>
            <a:spLocks noGrp="1"/>
          </p:cNvSpPr>
          <p:nvPr>
            <p:ph type="sldNum" sz="quarter" idx="10"/>
          </p:nvPr>
        </p:nvSpPr>
        <p:spPr/>
        <p:txBody>
          <a:bodyPr/>
          <a:lstStyle/>
          <a:p>
            <a:fld id="{6778E699-070C-974B-BC84-80EF34B4FF2F}"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CE412-ED4C-40BD-A09C-64079CCCE3EE}" type="slidenum">
              <a:rPr lang="en-US" smtClean="0"/>
              <a:t>104</a:t>
            </a:fld>
            <a:endParaRPr lang="en-US"/>
          </a:p>
        </p:txBody>
      </p:sp>
    </p:spTree>
    <p:extLst>
      <p:ext uri="{BB962C8B-B14F-4D97-AF65-F5344CB8AC3E}">
        <p14:creationId xmlns:p14="http://schemas.microsoft.com/office/powerpoint/2010/main" val="136984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dirty="0"/>
              <a:t>From Heidi </a:t>
            </a:r>
            <a:r>
              <a:rPr lang="en-US" altLang="en-US" sz="1100" dirty="0" err="1"/>
              <a:t>Schweingruber</a:t>
            </a:r>
            <a:r>
              <a:rPr lang="ja-JP" altLang="en-US" sz="1100" dirty="0"/>
              <a:t>’</a:t>
            </a:r>
            <a:r>
              <a:rPr lang="en-US" altLang="ja-JP" sz="1100" dirty="0"/>
              <a:t>s slides—the notes below are a bit out of date, but this slide is here to help everyone understand where we are in the process and what still needs to come (will help us to ward off questions about assessments—we need some canned responses to questions about what the assessment will look like—similar to CCSS math assessments? Or…)</a:t>
            </a:r>
          </a:p>
          <a:p>
            <a:pPr eaLnBrk="1" hangingPunct="1">
              <a:lnSpc>
                <a:spcPct val="80000"/>
              </a:lnSpc>
              <a:spcBef>
                <a:spcPct val="0"/>
              </a:spcBef>
            </a:pPr>
            <a:r>
              <a:rPr lang="en-US" altLang="en-US" sz="1100" dirty="0"/>
              <a:t>The Carnegie Corporation has taken a leadership role to ensure that the development of common science standards proceeds and is of the highest quality by funding a two-step process: first, the development of this framework by the National Research Council (NRC) and, second, the development of a next generation of science standards based on the framework by Achieve, Inc. (Framework, p. viii).</a:t>
            </a:r>
          </a:p>
          <a:p>
            <a:pPr eaLnBrk="1" hangingPunct="1">
              <a:lnSpc>
                <a:spcPct val="80000"/>
              </a:lnSpc>
              <a:spcBef>
                <a:spcPct val="0"/>
              </a:spcBef>
            </a:pPr>
            <a:endParaRPr lang="en-US" altLang="en-US" sz="1100" dirty="0"/>
          </a:p>
          <a:p>
            <a:pPr eaLnBrk="1" hangingPunct="1">
              <a:lnSpc>
                <a:spcPct val="80000"/>
              </a:lnSpc>
              <a:spcBef>
                <a:spcPct val="0"/>
              </a:spcBef>
            </a:pPr>
            <a:r>
              <a:rPr lang="en-US" altLang="en-US" sz="1100" dirty="0"/>
              <a:t>This framework is the first part of a two-stage process to produce a next-generation set of science standards for voluntary adoption by states. The second step—the development of a set of standards based on this framework—is a state-led effort coordinated by Achieve Inc. involving multiple opportunities for input from the states</a:t>
            </a:r>
            <a:r>
              <a:rPr lang="ja-JP" altLang="en-US" sz="1100" dirty="0"/>
              <a:t>’</a:t>
            </a:r>
            <a:r>
              <a:rPr lang="en-US" altLang="ja-JP" sz="1100" dirty="0"/>
              <a:t> science educators, including teachers, and the public (Framework, p. 1-2).</a:t>
            </a:r>
          </a:p>
          <a:p>
            <a:pPr eaLnBrk="1" hangingPunct="1">
              <a:lnSpc>
                <a:spcPct val="80000"/>
              </a:lnSpc>
              <a:spcBef>
                <a:spcPct val="0"/>
              </a:spcBef>
            </a:pPr>
            <a:endParaRPr lang="en-US" altLang="en-US" sz="1100" dirty="0"/>
          </a:p>
          <a:p>
            <a:pPr eaLnBrk="1" hangingPunct="1">
              <a:lnSpc>
                <a:spcPct val="80000"/>
              </a:lnSpc>
              <a:spcBef>
                <a:spcPct val="0"/>
              </a:spcBef>
            </a:pPr>
            <a:r>
              <a:rPr lang="en-US" altLang="en-US" sz="1100" dirty="0"/>
              <a:t>As our report was being completed, Achieve</a:t>
            </a:r>
            <a:r>
              <a:rPr lang="ja-JP" altLang="en-US" sz="1100" dirty="0"/>
              <a:t>’</a:t>
            </a:r>
            <a:r>
              <a:rPr lang="en-US" altLang="ja-JP" sz="1100" dirty="0"/>
              <a:t>s work on science standards was already under way, starting with an analysis of international science benchmarking in high-performing countries that is expected to inform the standards development process (Framework, p. 1-8).</a:t>
            </a:r>
          </a:p>
          <a:p>
            <a:pPr eaLnBrk="1" hangingPunct="1">
              <a:lnSpc>
                <a:spcPct val="80000"/>
              </a:lnSpc>
              <a:spcBef>
                <a:spcPct val="0"/>
              </a:spcBef>
            </a:pPr>
            <a:endParaRPr lang="en-US" altLang="en-US" sz="1100" b="1" dirty="0"/>
          </a:p>
          <a:p>
            <a:pPr eaLnBrk="1" hangingPunct="1">
              <a:lnSpc>
                <a:spcPct val="80000"/>
              </a:lnSpc>
              <a:spcBef>
                <a:spcPct val="0"/>
              </a:spcBef>
            </a:pPr>
            <a:r>
              <a:rPr lang="en-US" altLang="en-US" sz="1100" b="1" dirty="0"/>
              <a:t>Recommendation 3: Standards should be limited in number.</a:t>
            </a:r>
          </a:p>
          <a:p>
            <a:pPr eaLnBrk="1" hangingPunct="1">
              <a:lnSpc>
                <a:spcPct val="80000"/>
              </a:lnSpc>
              <a:spcBef>
                <a:spcPct val="0"/>
              </a:spcBef>
            </a:pPr>
            <a:r>
              <a:rPr lang="en-US" altLang="en-US" sz="1100" dirty="0"/>
              <a:t>The framework focuses on a limited set of scientific and engineering practices, crosscutting concepts, and disciplinary core ideas, which were selected by using the criteria developed by the framework committee (and outlined in Chapter 2) as a filter. We also drew on previous reports, which recommended structuring K-12 standards around core ideas as a means of focusing the K-12 science curriculum [3, 4]. These reports</a:t>
            </a:r>
            <a:r>
              <a:rPr lang="ja-JP" altLang="en-US" sz="1100" dirty="0"/>
              <a:t>’</a:t>
            </a:r>
            <a:r>
              <a:rPr lang="en-US" altLang="ja-JP" sz="1100" dirty="0"/>
              <a:t> recommendations emerged from analyses of existing national, state, and local standards as well as from a synthesis of current research on learning and teaching in science (Framework, p. 12-3).</a:t>
            </a:r>
          </a:p>
          <a:p>
            <a:pPr eaLnBrk="1" hangingPunct="1">
              <a:lnSpc>
                <a:spcPct val="80000"/>
              </a:lnSpc>
              <a:spcBef>
                <a:spcPct val="0"/>
              </a:spcBef>
            </a:pPr>
            <a:endParaRPr lang="en-US" altLang="en-US" sz="1100" dirty="0"/>
          </a:p>
          <a:p>
            <a:pPr eaLnBrk="1" hangingPunct="1">
              <a:lnSpc>
                <a:spcPct val="80000"/>
              </a:lnSpc>
              <a:spcBef>
                <a:spcPct val="0"/>
              </a:spcBef>
            </a:pPr>
            <a:r>
              <a:rPr lang="en-US" altLang="en-US" sz="1100" dirty="0"/>
              <a:t>Basically, a coherent set of science standards will not be sufficient to prepare citizens for the 21</a:t>
            </a:r>
            <a:r>
              <a:rPr lang="en-US" altLang="en-US" sz="1100" baseline="30000" dirty="0"/>
              <a:t>st</a:t>
            </a:r>
            <a:r>
              <a:rPr lang="en-US" altLang="en-US" sz="1100" dirty="0"/>
              <a:t> century unless there is also coherence across all subject areas of the K-12 curriculum (Framework, p. 12-8).</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703939-59FF-4570-89A9-369C07F228E9}" type="slidenum">
              <a:rPr lang="en-US" altLang="en-US" sz="1200">
                <a:latin typeface="Calibri" pitchFamily="34" charset="0"/>
              </a:rPr>
              <a:pPr eaLnBrk="1" hangingPunct="1"/>
              <a:t>6</a:t>
            </a:fld>
            <a:endParaRPr lang="en-US"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The Committee on a Conceptual Framework for New Science Education Standards was charged with developing a framework that articulates a broad set of expectations for students in science. The overarching goal of our framework for K-12 science education is to ensure that by the end of 12th grade, </a:t>
            </a:r>
            <a:r>
              <a:rPr lang="en-US" i="1" dirty="0">
                <a:latin typeface="Calibri" charset="0"/>
              </a:rPr>
              <a:t>all </a:t>
            </a:r>
            <a:r>
              <a:rPr lang="en-US" dirty="0">
                <a:latin typeface="Calibri" charset="0"/>
              </a:rPr>
              <a:t>students have some appreciation of the beauty and wonder of science; possess sufficient knowledge of science and engineering to engage in public discussions on related issues; are careful consumers of scientific and technological information related to their everyday lives; are able to continue to learn about science outside school; and have the skills to enter careers of their choice, including (but not limited to) careers in science, engineering, and technology (Framework, ES 1).</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17" indent="-280391" eaLnBrk="0" hangingPunct="0">
              <a:defRPr sz="2400">
                <a:solidFill>
                  <a:schemeClr val="tx1"/>
                </a:solidFill>
                <a:latin typeface="Arial" charset="0"/>
                <a:ea typeface="ＭＳ Ｐゴシック" charset="0"/>
              </a:defRPr>
            </a:lvl2pPr>
            <a:lvl3pPr marL="1121564" indent="-224312" eaLnBrk="0" hangingPunct="0">
              <a:defRPr sz="2400">
                <a:solidFill>
                  <a:schemeClr val="tx1"/>
                </a:solidFill>
                <a:latin typeface="Arial" charset="0"/>
                <a:ea typeface="ＭＳ Ｐゴシック" charset="0"/>
              </a:defRPr>
            </a:lvl3pPr>
            <a:lvl4pPr marL="1570189" indent="-224312" eaLnBrk="0" hangingPunct="0">
              <a:defRPr sz="2400">
                <a:solidFill>
                  <a:schemeClr val="tx1"/>
                </a:solidFill>
                <a:latin typeface="Arial" charset="0"/>
                <a:ea typeface="ＭＳ Ｐゴシック" charset="0"/>
              </a:defRPr>
            </a:lvl4pPr>
            <a:lvl5pPr marL="2018816" indent="-224312" eaLnBrk="0" hangingPunct="0">
              <a:defRPr sz="2400">
                <a:solidFill>
                  <a:schemeClr val="tx1"/>
                </a:solidFill>
                <a:latin typeface="Arial" charset="0"/>
                <a:ea typeface="ＭＳ Ｐゴシック" charset="0"/>
              </a:defRPr>
            </a:lvl5pPr>
            <a:lvl6pPr marL="2467441" indent="-224312" eaLnBrk="0" fontAlgn="base" hangingPunct="0">
              <a:spcBef>
                <a:spcPct val="0"/>
              </a:spcBef>
              <a:spcAft>
                <a:spcPct val="0"/>
              </a:spcAft>
              <a:defRPr sz="2400">
                <a:solidFill>
                  <a:schemeClr val="tx1"/>
                </a:solidFill>
                <a:latin typeface="Arial" charset="0"/>
                <a:ea typeface="ＭＳ Ｐゴシック" charset="0"/>
              </a:defRPr>
            </a:lvl6pPr>
            <a:lvl7pPr marL="2916065" indent="-224312" eaLnBrk="0" fontAlgn="base" hangingPunct="0">
              <a:spcBef>
                <a:spcPct val="0"/>
              </a:spcBef>
              <a:spcAft>
                <a:spcPct val="0"/>
              </a:spcAft>
              <a:defRPr sz="2400">
                <a:solidFill>
                  <a:schemeClr val="tx1"/>
                </a:solidFill>
                <a:latin typeface="Arial" charset="0"/>
                <a:ea typeface="ＭＳ Ｐゴシック" charset="0"/>
              </a:defRPr>
            </a:lvl7pPr>
            <a:lvl8pPr marL="3364692" indent="-224312" eaLnBrk="0" fontAlgn="base" hangingPunct="0">
              <a:spcBef>
                <a:spcPct val="0"/>
              </a:spcBef>
              <a:spcAft>
                <a:spcPct val="0"/>
              </a:spcAft>
              <a:defRPr sz="2400">
                <a:solidFill>
                  <a:schemeClr val="tx1"/>
                </a:solidFill>
                <a:latin typeface="Arial" charset="0"/>
                <a:ea typeface="ＭＳ Ｐゴシック" charset="0"/>
              </a:defRPr>
            </a:lvl8pPr>
            <a:lvl9pPr marL="3813317" indent="-22431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6DEA60-16AF-B04C-B925-F9D3A5D36BDB}" type="slidenum">
              <a:rPr lang="en-US" sz="1200">
                <a:latin typeface="Calibri" charset="0"/>
              </a:rPr>
              <a:pPr eaLnBrk="1" hangingPunct="1"/>
              <a:t>7</a:t>
            </a:fld>
            <a:endParaRPr lang="en-US" sz="1200" dirty="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dirty="0">
                <a:latin typeface="Calibri" charset="0"/>
              </a:rPr>
              <a:t>Dimension 1 [Scientific and Engineering Practices] describes (a) the major practices that scientists employ as they investigate and build models and theories about the world and (b) a key set of engineering practices that engineers use as they design and build systems. </a:t>
            </a:r>
            <a:r>
              <a:rPr lang="en-US" sz="1100" b="1" dirty="0">
                <a:latin typeface="Calibri" charset="0"/>
              </a:rPr>
              <a:t>We use the term </a:t>
            </a:r>
            <a:r>
              <a:rPr lang="ja-JP" altLang="en-US" sz="1100" b="1" dirty="0">
                <a:latin typeface="Calibri" charset="0"/>
              </a:rPr>
              <a:t>“</a:t>
            </a:r>
            <a:r>
              <a:rPr lang="en-US" altLang="ja-JP" sz="1100" b="1" dirty="0">
                <a:latin typeface="Calibri" charset="0"/>
              </a:rPr>
              <a:t>practices</a:t>
            </a:r>
            <a:r>
              <a:rPr lang="ja-JP" altLang="en-US" sz="1100" b="1" dirty="0">
                <a:latin typeface="Calibri" charset="0"/>
              </a:rPr>
              <a:t>”</a:t>
            </a:r>
            <a:r>
              <a:rPr lang="en-US" altLang="ja-JP" sz="1100" b="1" dirty="0">
                <a:latin typeface="Calibri" charset="0"/>
              </a:rPr>
              <a:t> instead of a term such as </a:t>
            </a:r>
            <a:r>
              <a:rPr lang="ja-JP" altLang="en-US" sz="1100" b="1" dirty="0">
                <a:latin typeface="Calibri" charset="0"/>
              </a:rPr>
              <a:t>“</a:t>
            </a:r>
            <a:r>
              <a:rPr lang="en-US" altLang="ja-JP" sz="1100" b="1" dirty="0">
                <a:latin typeface="Calibri" charset="0"/>
              </a:rPr>
              <a:t>skills</a:t>
            </a:r>
            <a:r>
              <a:rPr lang="ja-JP" altLang="en-US" sz="1100" b="1" dirty="0">
                <a:latin typeface="Calibri" charset="0"/>
              </a:rPr>
              <a:t>”</a:t>
            </a:r>
            <a:r>
              <a:rPr lang="en-US" altLang="ja-JP" sz="1100" b="1" dirty="0">
                <a:latin typeface="Calibri" charset="0"/>
              </a:rPr>
              <a:t> to emphasize that engaging in scientific investigation requires not only skill but also knowledge that is specific to each practice</a:t>
            </a:r>
            <a:r>
              <a:rPr lang="en-US" altLang="ja-JP" sz="1100" dirty="0">
                <a:latin typeface="Calibri" charset="0"/>
              </a:rPr>
              <a:t> (Framework, p. 2-5).</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Science is not just a body of knowledge that reflects current understanding of the world; it is also a set of practices used to establish, extend, and refine that knowledge. Both elements—knowledge and practice—are essential (Framework, p. 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Similarly, engineering involves both knowledge and a set of practices. The major goal of engineering is to solve problems that arise from a specific human need or desire. To do this, engineers rely on their knowledge of science and mathematics as well as their understanding of the engineering design process (Framework, p. 2-3).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The practices include. . . </a:t>
            </a:r>
          </a:p>
          <a:p>
            <a:pPr eaLnBrk="1" hangingPunct="1">
              <a:lnSpc>
                <a:spcPct val="90000"/>
              </a:lnSpc>
              <a:spcBef>
                <a:spcPct val="0"/>
              </a:spcBef>
            </a:pPr>
            <a:r>
              <a:rPr lang="en-US" sz="1100" dirty="0">
                <a:latin typeface="Calibri" charset="0"/>
              </a:rPr>
              <a:t>Asking questions is essential to developing scientific habits of mind. Even for individuals who do not become scientist or engineers, the ability to ask well-defined questions is an important component of science literacy, helping to make them critical consumers of scientific knowledge.</a:t>
            </a:r>
          </a:p>
          <a:p>
            <a:pPr eaLnBrk="1" hangingPunct="1">
              <a:lnSpc>
                <a:spcPct val="90000"/>
              </a:lnSpc>
              <a:spcBef>
                <a:spcPct val="0"/>
              </a:spcBef>
            </a:pPr>
            <a:endParaRPr lang="en-US" sz="1100" dirty="0">
              <a:latin typeface="TimesNewRomanPSMT" charset="0"/>
            </a:endParaRPr>
          </a:p>
          <a:p>
            <a:pPr eaLnBrk="1" hangingPunct="1">
              <a:lnSpc>
                <a:spcPct val="90000"/>
              </a:lnSpc>
              <a:spcBef>
                <a:spcPct val="0"/>
              </a:spcBef>
            </a:pPr>
            <a:r>
              <a:rPr lang="en-US" sz="1100" dirty="0">
                <a:latin typeface="TimesNewRomanPSMT" charset="0"/>
              </a:rPr>
              <a:t>Questions are the engine that drive science and engineering. Science asks:</a:t>
            </a:r>
          </a:p>
          <a:p>
            <a:pPr eaLnBrk="1" hangingPunct="1">
              <a:lnSpc>
                <a:spcPct val="90000"/>
              </a:lnSpc>
              <a:spcBef>
                <a:spcPct val="0"/>
              </a:spcBef>
              <a:buFontTx/>
              <a:buChar char="•"/>
            </a:pPr>
            <a:r>
              <a:rPr lang="en-US" sz="1100" dirty="0">
                <a:latin typeface="TimesNewRomanPSMT" charset="0"/>
              </a:rPr>
              <a:t>What exists and what happens?</a:t>
            </a:r>
          </a:p>
          <a:p>
            <a:pPr eaLnBrk="1" hangingPunct="1">
              <a:lnSpc>
                <a:spcPct val="90000"/>
              </a:lnSpc>
              <a:spcBef>
                <a:spcPct val="0"/>
              </a:spcBef>
              <a:buFontTx/>
              <a:buChar char="•"/>
            </a:pPr>
            <a:r>
              <a:rPr lang="en-US" sz="1100" dirty="0">
                <a:latin typeface="TimesNewRomanPSMT" charset="0"/>
              </a:rPr>
              <a:t>Why does it happen?</a:t>
            </a:r>
          </a:p>
          <a:p>
            <a:pPr eaLnBrk="1" hangingPunct="1">
              <a:lnSpc>
                <a:spcPct val="90000"/>
              </a:lnSpc>
              <a:spcBef>
                <a:spcPct val="0"/>
              </a:spcBef>
              <a:buFontTx/>
              <a:buChar char="•"/>
            </a:pPr>
            <a:r>
              <a:rPr lang="en-US" sz="1100" dirty="0">
                <a:latin typeface="TimesNewRomanPSMT" charset="0"/>
              </a:rPr>
              <a:t>How does one know? </a:t>
            </a:r>
          </a:p>
          <a:p>
            <a:pPr eaLnBrk="1" hangingPunct="1">
              <a:lnSpc>
                <a:spcPct val="90000"/>
              </a:lnSpc>
              <a:spcBef>
                <a:spcPct val="0"/>
              </a:spcBef>
            </a:pPr>
            <a:r>
              <a:rPr lang="en-US" sz="1100" dirty="0">
                <a:latin typeface="TimesNewRomanPSMT" charset="0"/>
              </a:rPr>
              <a:t>(Framework, 3-6)</a:t>
            </a:r>
          </a:p>
          <a:p>
            <a:pPr eaLnBrk="1" hangingPunct="1">
              <a:lnSpc>
                <a:spcPct val="90000"/>
              </a:lnSpc>
              <a:spcBef>
                <a:spcPct val="0"/>
              </a:spcBef>
            </a:pPr>
            <a:r>
              <a:rPr lang="en-US" sz="1100" dirty="0">
                <a:latin typeface="TimesNewRomanPSMT" charset="0"/>
              </a:rPr>
              <a:t>Engineering asks:</a:t>
            </a:r>
          </a:p>
          <a:p>
            <a:pPr eaLnBrk="1" hangingPunct="1">
              <a:lnSpc>
                <a:spcPct val="90000"/>
              </a:lnSpc>
              <a:spcBef>
                <a:spcPct val="0"/>
              </a:spcBef>
              <a:buFontTx/>
              <a:buChar char="•"/>
            </a:pPr>
            <a:r>
              <a:rPr lang="en-US" sz="1100" dirty="0">
                <a:latin typeface="TimesNewRomanPSMT" charset="0"/>
              </a:rPr>
              <a:t>What can be done to address a particular human need or want?</a:t>
            </a:r>
          </a:p>
          <a:p>
            <a:pPr eaLnBrk="1" hangingPunct="1">
              <a:lnSpc>
                <a:spcPct val="90000"/>
              </a:lnSpc>
              <a:spcBef>
                <a:spcPct val="0"/>
              </a:spcBef>
              <a:buFontTx/>
              <a:buChar char="•"/>
            </a:pPr>
            <a:r>
              <a:rPr lang="en-US" sz="1100" dirty="0">
                <a:latin typeface="TimesNewRomanPSMT" charset="0"/>
              </a:rPr>
              <a:t>How can the need be better specified?</a:t>
            </a:r>
          </a:p>
          <a:p>
            <a:pPr eaLnBrk="1" hangingPunct="1">
              <a:lnSpc>
                <a:spcPct val="90000"/>
              </a:lnSpc>
              <a:spcBef>
                <a:spcPct val="0"/>
              </a:spcBef>
              <a:buFontTx/>
              <a:buChar char="•"/>
            </a:pPr>
            <a:r>
              <a:rPr lang="en-US" sz="1100" dirty="0">
                <a:latin typeface="TimesNewRomanPSMT" charset="0"/>
              </a:rPr>
              <a:t>What tools and technologies are available, or could be developed, for addressing this need?</a:t>
            </a:r>
          </a:p>
          <a:p>
            <a:pPr eaLnBrk="1" hangingPunct="1">
              <a:lnSpc>
                <a:spcPct val="90000"/>
              </a:lnSpc>
              <a:spcBef>
                <a:spcPct val="0"/>
              </a:spcBef>
              <a:buFontTx/>
              <a:buChar char="•"/>
            </a:pPr>
            <a:r>
              <a:rPr lang="en-US" sz="1100" dirty="0">
                <a:latin typeface="Calibri" charset="0"/>
              </a:rPr>
              <a:t>How does one communicate phenomena, evidence, explanations, and design solutions?</a:t>
            </a:r>
          </a:p>
          <a:p>
            <a:pPr eaLnBrk="1" hangingPunct="1">
              <a:lnSpc>
                <a:spcPct val="90000"/>
              </a:lnSpc>
              <a:spcBef>
                <a:spcPct val="0"/>
              </a:spcBef>
            </a:pPr>
            <a:r>
              <a:rPr lang="en-US" sz="1100" dirty="0">
                <a:latin typeface="Calibri" charset="0"/>
              </a:rPr>
              <a:t>(Framework, p. 3-6)</a:t>
            </a:r>
            <a:endParaRPr lang="en-US" sz="1100" dirty="0">
              <a:latin typeface="TimesNewRomanPSMT" charset="0"/>
            </a:endParaRP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solidFill>
                  <a:srgbClr val="000000"/>
                </a:solidFill>
                <a:latin typeface="TimesNewRomanPSMT" charset="0"/>
              </a:rPr>
              <a:t>Scientists and engineers investigate and observe the world with essentially two goals: (1) to systematically describe the world and (2) to develop and test theories and explanations of how the world works. In the first, careful observation and description often lead to identification of features that need to be explained or questions that need to be explored.</a:t>
            </a:r>
          </a:p>
          <a:p>
            <a:pPr eaLnBrk="1" hangingPunct="1">
              <a:lnSpc>
                <a:spcPct val="90000"/>
              </a:lnSpc>
              <a:spcBef>
                <a:spcPct val="0"/>
              </a:spcBef>
            </a:pPr>
            <a:endParaRPr lang="en-US" sz="1100" dirty="0">
              <a:solidFill>
                <a:srgbClr val="000000"/>
              </a:solidFill>
              <a:latin typeface="TimesNewRomanPSMT" charset="0"/>
            </a:endParaRPr>
          </a:p>
          <a:p>
            <a:pPr eaLnBrk="1" hangingPunct="1">
              <a:lnSpc>
                <a:spcPct val="90000"/>
              </a:lnSpc>
              <a:spcBef>
                <a:spcPct val="0"/>
              </a:spcBef>
            </a:pPr>
            <a:r>
              <a:rPr lang="en-US" sz="1100" dirty="0">
                <a:solidFill>
                  <a:srgbClr val="000000"/>
                </a:solidFill>
                <a:latin typeface="TimesNewRomanPSMT" charset="0"/>
              </a:rPr>
              <a:t>The second goal requires investigations to test explanatory models of the world and their predictions and whether the inferences suggested by these models are supported by data.</a:t>
            </a:r>
            <a:endParaRPr lang="en-US" sz="700" dirty="0">
              <a:solidFill>
                <a:srgbClr val="000000"/>
              </a:solidFill>
              <a:latin typeface="Arial" charset="0"/>
            </a:endParaRPr>
          </a:p>
          <a:p>
            <a:pPr eaLnBrk="1" hangingPunct="1">
              <a:lnSpc>
                <a:spcPct val="90000"/>
              </a:lnSpc>
              <a:spcBef>
                <a:spcPct val="0"/>
              </a:spcBef>
            </a:pPr>
            <a:endParaRPr lang="en-US" sz="1100" dirty="0">
              <a:solidFill>
                <a:srgbClr val="000000"/>
              </a:solidFill>
              <a:latin typeface="TimesNewRomanPSMT" charset="0"/>
            </a:endParaRPr>
          </a:p>
          <a:p>
            <a:pPr eaLnBrk="1" hangingPunct="1">
              <a:lnSpc>
                <a:spcPct val="90000"/>
              </a:lnSpc>
              <a:spcBef>
                <a:spcPct val="0"/>
              </a:spcBef>
            </a:pPr>
            <a:r>
              <a:rPr lang="en-US" sz="1100" dirty="0">
                <a:solidFill>
                  <a:srgbClr val="000000"/>
                </a:solidFill>
                <a:latin typeface="TimesNewRomanPSMT" charset="0"/>
              </a:rPr>
              <a:t>Planning and designing such investigations require the ability to design experimental or observational inquiries that are appropriate to answering the question being asked or testing a hypothesis that has been formed. This process begins by identifying the relevant variables and considering how they may be observed, measured, and controlled (constrained by the experimental design to take particular values). (Framework, 3-9 &amp;10) </a:t>
            </a:r>
            <a:endParaRPr lang="en-US" sz="1100" dirty="0">
              <a:latin typeface="Calibri" charset="0"/>
            </a:endParaRPr>
          </a:p>
          <a:p>
            <a:pPr eaLnBrk="1" hangingPunct="1">
              <a:lnSpc>
                <a:spcPct val="90000"/>
              </a:lnSpc>
              <a:spcBef>
                <a:spcPct val="0"/>
              </a:spcBef>
            </a:pPr>
            <a:r>
              <a:rPr lang="en-US" sz="1100" dirty="0">
                <a:latin typeface="TimesNewRomanPSMT" charset="0"/>
              </a:rPr>
              <a:t>Once collected, data must be presented in a form that can reveal any patterns and relationships and that allows results to be communicated to others. Because raw data as such have little meaning, a major practice of scientists is to organize and interpret the data through tabulating, graphing, or statistical analysis. Such analysis can bring out the meaning of the data—and their relevance—so that they may be used as evidence (Framework, p. 3-11).</a:t>
            </a:r>
            <a:endParaRPr lang="en-US" sz="1100" dirty="0">
              <a:latin typeface="Calibri" charset="0"/>
            </a:endParaRPr>
          </a:p>
          <a:p>
            <a:pPr eaLnBrk="1" hangingPunct="1">
              <a:lnSpc>
                <a:spcPct val="90000"/>
              </a:lnSpc>
              <a:spcBef>
                <a:spcPct val="0"/>
              </a:spcBef>
            </a:pPr>
            <a:r>
              <a:rPr lang="en-US" sz="1100" dirty="0">
                <a:latin typeface="Calibri" charset="0"/>
              </a:rPr>
              <a:t>Mathematics and computational tools are central to science and engineering.</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Mathematics enables the numerical representation of variables, the symbolic representation of relationships between physical entities, and the prediction of outcomes. Mathematics provides powerful models for describing and predicting such phenomena as atomic structure, gravitational</a:t>
            </a:r>
          </a:p>
          <a:p>
            <a:pPr eaLnBrk="1" hangingPunct="1">
              <a:lnSpc>
                <a:spcPct val="90000"/>
              </a:lnSpc>
              <a:spcBef>
                <a:spcPct val="0"/>
              </a:spcBef>
            </a:pPr>
            <a:r>
              <a:rPr lang="en-US" sz="1100" dirty="0">
                <a:latin typeface="Calibri" charset="0"/>
              </a:rPr>
              <a:t>forces, and quantum mechanics.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Mathematics enables ideas to be expressed in a precise form and enables the identification of new ideas about the physical world.</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there are differences in how mathematics and computational thinking are applied in science and in engineering, mathematics often brings these two fields together by enabling engineers to apply the mathematical form of scientific theories and by enabling scientists to use powerful information technologies designed by engineers. </a:t>
            </a:r>
          </a:p>
          <a:p>
            <a:pPr eaLnBrk="1" hangingPunct="1">
              <a:lnSpc>
                <a:spcPct val="90000"/>
              </a:lnSpc>
              <a:spcBef>
                <a:spcPct val="0"/>
              </a:spcBef>
            </a:pPr>
            <a:r>
              <a:rPr lang="en-US" sz="1100" dirty="0">
                <a:latin typeface="Calibri" charset="0"/>
              </a:rPr>
              <a:t>(Framework, p. 3-13)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TimesNewRomanPSMT" charset="0"/>
              </a:rPr>
              <a:t>Engaging students with standard scientific explanations of the world—helping them to gain an understanding of the major ideas that science has developed—is a central aspect of science education. Asking students to demonstrate their own understanding of the implications of a scientific idea by developing their own explanations of phenomena, whether based on observations they have made or models they have developed, engages them in an essential part of the process by which conceptual change can occur (Framework, p. 3-15).</a:t>
            </a:r>
          </a:p>
          <a:p>
            <a:pPr eaLnBrk="1" hangingPunct="1">
              <a:lnSpc>
                <a:spcPct val="90000"/>
              </a:lnSpc>
              <a:spcBef>
                <a:spcPct val="0"/>
              </a:spcBef>
            </a:pPr>
            <a:r>
              <a:rPr lang="en-US" sz="1100" dirty="0">
                <a:solidFill>
                  <a:srgbClr val="000000"/>
                </a:solidFill>
                <a:latin typeface="Calibri" charset="0"/>
              </a:rPr>
              <a:t>In engineering, the goal is a design rather than an explanation. The process of developing a design is iterative and systematic, as is the process of developing an explanation or theory in science (Framework, p. 3-15 &amp; 16). </a:t>
            </a:r>
            <a:endParaRPr lang="en-US" sz="1100" dirty="0">
              <a:latin typeface="Calibri" charset="0"/>
            </a:endParaRPr>
          </a:p>
          <a:p>
            <a:pPr eaLnBrk="1" hangingPunct="1">
              <a:lnSpc>
                <a:spcPct val="90000"/>
              </a:lnSpc>
              <a:spcBef>
                <a:spcPct val="0"/>
              </a:spcBef>
            </a:pPr>
            <a:r>
              <a:rPr lang="en-US" sz="1100" dirty="0">
                <a:solidFill>
                  <a:srgbClr val="000000"/>
                </a:solidFill>
                <a:latin typeface="Calibri" charset="0"/>
              </a:rPr>
              <a:t>Engineers</a:t>
            </a:r>
            <a:r>
              <a:rPr lang="ja-JP" altLang="en-US" sz="1100" dirty="0">
                <a:solidFill>
                  <a:srgbClr val="000000"/>
                </a:solidFill>
                <a:latin typeface="Calibri" charset="0"/>
              </a:rPr>
              <a:t>’</a:t>
            </a:r>
            <a:r>
              <a:rPr lang="en-US" altLang="ja-JP" sz="1100" dirty="0">
                <a:solidFill>
                  <a:srgbClr val="000000"/>
                </a:solidFill>
                <a:latin typeface="Calibri" charset="0"/>
              </a:rPr>
              <a:t> activities, however, have elements that are distinct from those of scientists. These elements include specifying constraints and criteria for desired qualities of the solution, developing a design plan, producing and testing models or prototypes, selecting among alternative design features to optimize the achievement of design criteria, and refining design ideas based on the performance of a prototype or simulation (Framework, p. 3-15 &amp; 16).</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science, the production of knowledge is dependent on a process of reasoning that requires a scientist to make a justified claim about the world. In response, other scientists attempt to identify the claim</a:t>
            </a:r>
            <a:r>
              <a:rPr lang="ja-JP" altLang="en-US" sz="1100" dirty="0">
                <a:latin typeface="Calibri" charset="0"/>
              </a:rPr>
              <a:t>’</a:t>
            </a:r>
            <a:r>
              <a:rPr lang="en-US" altLang="ja-JP" sz="1100" dirty="0">
                <a:latin typeface="Calibri" charset="0"/>
              </a:rPr>
              <a:t>s weaknesses and limitations. Their arguments can be based on deductions from premises, on inductive generalizations of existing patterns, or on inferences about the best possible explanation. Argumentation is also needed to resolve questions involving, for example, the best experimental design, the most appropriate techniques of data analysis, or the best interpretation of a given data set (Framework, p. 3-17).</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engineering, reasoning and argument are essential to finding the best possible solution to a problem. At an early design stage, competing ideas must be compared (and possibly combined) to achieve an initial design, and the choices are made through argumentation about the merits of the various ideas pertinent to the design goals. At a later stage in the design process, engineers test their potential solution, collect data, and modify their design in an iterative manner. The results of such efforts are often presented as evidence to argue about the strengths and weaknesses of a particular design (Framework, p. 3-18).</a:t>
            </a:r>
          </a:p>
          <a:p>
            <a:pPr eaLnBrk="1" hangingPunct="1">
              <a:lnSpc>
                <a:spcPct val="90000"/>
              </a:lnSpc>
              <a:spcBef>
                <a:spcPct val="0"/>
              </a:spcBef>
            </a:pPr>
            <a:r>
              <a:rPr lang="en-US" sz="1100" dirty="0">
                <a:latin typeface="Calibri" charset="0"/>
              </a:rPr>
              <a:t>From the very start of their science education, students should be asked to engage in the communication of science, especially regarding the investigations they are conducting and the observations they are making. Careful description of observations and clear statement of ideas, with the ability to both refine a statement in response to questions and to ask questions of others to achieve clarification of what is being said begin at the earliest grades.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Beginning in upper elementary and middle school, the ability to interpret written materials becomes more important.</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Early work on reading science texts should also include explicit instruction and practice in interpreting tables, diagrams, and charts and coordinating information conveyed by them with information in written text.</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Not only must students learn technical terms but also more general academic language, such as </a:t>
            </a:r>
            <a:r>
              <a:rPr lang="ja-JP" altLang="en-US" sz="1100" dirty="0">
                <a:latin typeface="Calibri" charset="0"/>
              </a:rPr>
              <a:t>“</a:t>
            </a:r>
            <a:r>
              <a:rPr lang="en-US" altLang="ja-JP" sz="1100" dirty="0">
                <a:latin typeface="Calibri" charset="0"/>
              </a:rPr>
              <a:t>analyze</a:t>
            </a:r>
            <a:r>
              <a:rPr lang="ja-JP" altLang="en-US" sz="1100" dirty="0">
                <a:latin typeface="Calibri" charset="0"/>
              </a:rPr>
              <a:t>”</a:t>
            </a:r>
            <a:r>
              <a:rPr lang="en-US" altLang="ja-JP" sz="1100" dirty="0">
                <a:latin typeface="Calibri" charset="0"/>
              </a:rPr>
              <a:t> or </a:t>
            </a:r>
            <a:r>
              <a:rPr lang="ja-JP" altLang="en-US" sz="1100" dirty="0">
                <a:latin typeface="Calibri" charset="0"/>
              </a:rPr>
              <a:t>“</a:t>
            </a:r>
            <a:r>
              <a:rPr lang="en-US" altLang="ja-JP" sz="1100" dirty="0">
                <a:latin typeface="Calibri" charset="0"/>
              </a:rPr>
              <a:t>correlation,</a:t>
            </a:r>
            <a:r>
              <a:rPr lang="ja-JP" altLang="en-US" sz="1100" dirty="0">
                <a:latin typeface="Calibri" charset="0"/>
              </a:rPr>
              <a:t>”</a:t>
            </a:r>
            <a:r>
              <a:rPr lang="en-US" altLang="ja-JP" sz="1100" dirty="0">
                <a:latin typeface="Calibri" charset="0"/>
              </a:rPr>
              <a:t> which are not part of most students</a:t>
            </a:r>
            <a:r>
              <a:rPr lang="ja-JP" altLang="en-US" sz="1100" dirty="0">
                <a:latin typeface="Calibri" charset="0"/>
              </a:rPr>
              <a:t>’</a:t>
            </a:r>
            <a:r>
              <a:rPr lang="en-US" altLang="ja-JP" sz="1100" dirty="0">
                <a:latin typeface="Calibri" charset="0"/>
              </a:rPr>
              <a:t> everyday vocabulary and thus need specific elaboration if they are to make sense of scientific text. It follows that to master the reading of scientific material, students need opportunities to engage with such text and to identify its major features; they cannot be expected simply to apply reading skills learned elsewhere to master this unfamiliar genre effectively.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engineering, students likewise need opportunities to communicate ideas using appropriate combinations of sketches, models, and language. They should also create drawings to test concepts and communicate detailed plans; explain and critique models of various sorts, including scale models and prototypes; and present the results of simulations, not only regarding the planning and development stages but also to make compelling presentations of their ultimate solutions.</a:t>
            </a:r>
          </a:p>
          <a:p>
            <a:pPr eaLnBrk="1" hangingPunct="1">
              <a:lnSpc>
                <a:spcPct val="90000"/>
              </a:lnSpc>
              <a:spcBef>
                <a:spcPct val="0"/>
              </a:spcBef>
            </a:pPr>
            <a:r>
              <a:rPr lang="en-US" sz="1100" dirty="0">
                <a:latin typeface="Calibri" charset="0"/>
              </a:rPr>
              <a:t>(Framework, p. 3-21)</a:t>
            </a:r>
          </a:p>
          <a:p>
            <a:pPr eaLnBrk="1" hangingPunct="1">
              <a:lnSpc>
                <a:spcPct val="90000"/>
              </a:lnSpc>
              <a:spcBef>
                <a:spcPct val="0"/>
              </a:spcBef>
            </a:pPr>
            <a:endParaRPr lang="en-US" sz="1100"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17" indent="-280391" eaLnBrk="0" hangingPunct="0">
              <a:defRPr sz="2400">
                <a:solidFill>
                  <a:schemeClr val="tx1"/>
                </a:solidFill>
                <a:latin typeface="Arial" charset="0"/>
                <a:ea typeface="ＭＳ Ｐゴシック" charset="0"/>
              </a:defRPr>
            </a:lvl2pPr>
            <a:lvl3pPr marL="1121564" indent="-224312" eaLnBrk="0" hangingPunct="0">
              <a:defRPr sz="2400">
                <a:solidFill>
                  <a:schemeClr val="tx1"/>
                </a:solidFill>
                <a:latin typeface="Arial" charset="0"/>
                <a:ea typeface="ＭＳ Ｐゴシック" charset="0"/>
              </a:defRPr>
            </a:lvl3pPr>
            <a:lvl4pPr marL="1570189" indent="-224312" eaLnBrk="0" hangingPunct="0">
              <a:defRPr sz="2400">
                <a:solidFill>
                  <a:schemeClr val="tx1"/>
                </a:solidFill>
                <a:latin typeface="Arial" charset="0"/>
                <a:ea typeface="ＭＳ Ｐゴシック" charset="0"/>
              </a:defRPr>
            </a:lvl4pPr>
            <a:lvl5pPr marL="2018816" indent="-224312" eaLnBrk="0" hangingPunct="0">
              <a:defRPr sz="2400">
                <a:solidFill>
                  <a:schemeClr val="tx1"/>
                </a:solidFill>
                <a:latin typeface="Arial" charset="0"/>
                <a:ea typeface="ＭＳ Ｐゴシック" charset="0"/>
              </a:defRPr>
            </a:lvl5pPr>
            <a:lvl6pPr marL="2467441" indent="-224312" eaLnBrk="0" fontAlgn="base" hangingPunct="0">
              <a:spcBef>
                <a:spcPct val="0"/>
              </a:spcBef>
              <a:spcAft>
                <a:spcPct val="0"/>
              </a:spcAft>
              <a:defRPr sz="2400">
                <a:solidFill>
                  <a:schemeClr val="tx1"/>
                </a:solidFill>
                <a:latin typeface="Arial" charset="0"/>
                <a:ea typeface="ＭＳ Ｐゴシック" charset="0"/>
              </a:defRPr>
            </a:lvl6pPr>
            <a:lvl7pPr marL="2916065" indent="-224312" eaLnBrk="0" fontAlgn="base" hangingPunct="0">
              <a:spcBef>
                <a:spcPct val="0"/>
              </a:spcBef>
              <a:spcAft>
                <a:spcPct val="0"/>
              </a:spcAft>
              <a:defRPr sz="2400">
                <a:solidFill>
                  <a:schemeClr val="tx1"/>
                </a:solidFill>
                <a:latin typeface="Arial" charset="0"/>
                <a:ea typeface="ＭＳ Ｐゴシック" charset="0"/>
              </a:defRPr>
            </a:lvl7pPr>
            <a:lvl8pPr marL="3364692" indent="-224312" eaLnBrk="0" fontAlgn="base" hangingPunct="0">
              <a:spcBef>
                <a:spcPct val="0"/>
              </a:spcBef>
              <a:spcAft>
                <a:spcPct val="0"/>
              </a:spcAft>
              <a:defRPr sz="2400">
                <a:solidFill>
                  <a:schemeClr val="tx1"/>
                </a:solidFill>
                <a:latin typeface="Arial" charset="0"/>
                <a:ea typeface="ＭＳ Ｐゴシック" charset="0"/>
              </a:defRPr>
            </a:lvl8pPr>
            <a:lvl9pPr marL="3813317" indent="-22431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5E9484-1318-0F4B-A75D-A1C0666C5C03}" type="slidenum">
              <a:rPr lang="en-US" sz="1200">
                <a:latin typeface="Calibri" charset="0"/>
              </a:rPr>
              <a:pPr eaLnBrk="1" hangingPunct="1"/>
              <a:t>13</a:t>
            </a:fld>
            <a:endParaRPr lang="en-US"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t>Heidi</a:t>
            </a:r>
            <a:r>
              <a:rPr lang="ja-JP" altLang="en-US" sz="1100" dirty="0"/>
              <a:t>’</a:t>
            </a:r>
            <a:r>
              <a:rPr lang="en-US" altLang="ja-JP" sz="1100" dirty="0"/>
              <a:t>s slide</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 crosscutting concepts have application across all domains of science. As such, they provide one way of linking across the domains in Dimension 3. These crosscutting concepts are not unique to this report. They echo many of the unifying concepts and processes in the </a:t>
            </a:r>
            <a:r>
              <a:rPr lang="en-US" altLang="en-US" sz="1100" i="1" dirty="0"/>
              <a:t>National Science Education Standards </a:t>
            </a:r>
            <a:r>
              <a:rPr lang="en-US" altLang="en-US" sz="1100" dirty="0"/>
              <a:t>[7], the common themes in the </a:t>
            </a:r>
            <a:r>
              <a:rPr lang="en-US" altLang="en-US" sz="1100" i="1" dirty="0"/>
              <a:t>Benchmarks for Science Literacy </a:t>
            </a:r>
            <a:r>
              <a:rPr lang="en-US" altLang="en-US" sz="1100" dirty="0"/>
              <a:t>[6], and the unifying concepts in the </a:t>
            </a:r>
            <a:r>
              <a:rPr lang="en-US" altLang="en-US" sz="1100" i="1" dirty="0"/>
              <a:t>Science College Board Standards for College Success </a:t>
            </a:r>
            <a:r>
              <a:rPr lang="en-US" altLang="en-US" sz="1100" dirty="0"/>
              <a:t>[9] (Framework, p. 2-5).</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These crosscutting concepts were selected for their value across the sciences and in engineering. These concepts help provide</a:t>
            </a:r>
          </a:p>
          <a:p>
            <a:pPr eaLnBrk="1" hangingPunct="1">
              <a:lnSpc>
                <a:spcPct val="90000"/>
              </a:lnSpc>
              <a:spcBef>
                <a:spcPct val="0"/>
              </a:spcBef>
            </a:pPr>
            <a:r>
              <a:rPr lang="en-US" altLang="en-US" sz="1100" dirty="0"/>
              <a:t>students with an organizational framework for connecting knowledge from the various disciplines into a coherent and scientifically based view of the world (Framework, p. 4-1).</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i="1" dirty="0"/>
              <a:t>1. Patterns. </a:t>
            </a:r>
            <a:r>
              <a:rPr lang="en-US" altLang="en-US" sz="1100" dirty="0"/>
              <a:t>Observed patterns of forms and events guide organization and classification, and they prompt questions about relationships and the factors that influence them.</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2. </a:t>
            </a:r>
            <a:r>
              <a:rPr lang="en-US" altLang="en-US" sz="1100" i="1" dirty="0"/>
              <a:t>Cause and effect: Mechanism and explanation</a:t>
            </a:r>
            <a:r>
              <a:rPr lang="en-US" altLang="en-US" sz="1100" dirty="0"/>
              <a:t>. Events have causes, sometimes simple, sometimes multifaceted. A major activity of science is investigating and explaining causal relationships and the mechanisms by which they are mediated. Such mechanisms can then be tested across given contexts and used to predict and explain events in newcontexts.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3. </a:t>
            </a:r>
            <a:r>
              <a:rPr lang="en-US" altLang="en-US" sz="1100" i="1" dirty="0"/>
              <a:t>Scale, proportion, and quantity. </a:t>
            </a:r>
            <a:r>
              <a:rPr lang="en-US" altLang="en-US" sz="1100" dirty="0"/>
              <a:t>In considering phenomena, it is critical to recognize what is relevant at different measures of size, time, and energy and to recognize how changes in scale, proportion, or quantity affect a system</a:t>
            </a:r>
            <a:r>
              <a:rPr lang="ja-JP" altLang="en-US" sz="1100" dirty="0"/>
              <a:t>’</a:t>
            </a:r>
            <a:r>
              <a:rPr lang="en-US" altLang="ja-JP" sz="1100" dirty="0"/>
              <a:t>s structure or performance.</a:t>
            </a:r>
          </a:p>
          <a:p>
            <a:pPr eaLnBrk="1" hangingPunct="1">
              <a:lnSpc>
                <a:spcPct val="90000"/>
              </a:lnSpc>
              <a:spcBef>
                <a:spcPct val="0"/>
              </a:spcBef>
            </a:pPr>
            <a:r>
              <a:rPr lang="en-US" altLang="en-US" sz="1100" dirty="0"/>
              <a:t>(Framework, p. 4-1)</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4. </a:t>
            </a:r>
            <a:r>
              <a:rPr lang="en-US" altLang="en-US" sz="1100" i="1" dirty="0"/>
              <a:t>Systems and system models. </a:t>
            </a:r>
            <a:r>
              <a:rPr lang="en-US" altLang="en-US" sz="1100" dirty="0"/>
              <a:t>Defining the system under study—specifying its boundaries and making explicit a model of that system—provides tools for understanding and testing ideas that are applicable throughout science and engineerin</a:t>
            </a:r>
            <a:r>
              <a:rPr lang="en-US" altLang="en-US" sz="1100" b="1" dirty="0"/>
              <a:t>g</a:t>
            </a:r>
            <a:r>
              <a:rPr lang="en-US" altLang="en-US" sz="1100" dirty="0"/>
              <a:t>.</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5. </a:t>
            </a:r>
            <a:r>
              <a:rPr lang="en-US" altLang="en-US" sz="1100" i="1" dirty="0"/>
              <a:t>Energy and matter: Flows, cycles, and conservation. </a:t>
            </a:r>
            <a:r>
              <a:rPr lang="en-US" altLang="en-US" sz="1100" dirty="0"/>
              <a:t>Tracking fluxes of energy and matter into, out of, and within systems helps one understand the systems</a:t>
            </a:r>
            <a:r>
              <a:rPr lang="ja-JP" altLang="en-US" sz="1100" dirty="0"/>
              <a:t>’</a:t>
            </a:r>
            <a:r>
              <a:rPr lang="en-US" altLang="ja-JP" sz="1100" dirty="0"/>
              <a:t> possibilities and limitations.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6. </a:t>
            </a:r>
            <a:r>
              <a:rPr lang="en-US" altLang="en-US" sz="1100" i="1" dirty="0"/>
              <a:t>Structure and function. </a:t>
            </a:r>
            <a:r>
              <a:rPr lang="en-US" altLang="en-US" sz="1100" dirty="0"/>
              <a:t>The way in which an object or living thing is shaped and its substructure determine many of its properties and functions.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7. </a:t>
            </a:r>
            <a:r>
              <a:rPr lang="en-US" altLang="en-US" sz="1100" i="1" dirty="0"/>
              <a:t>Stability and change. </a:t>
            </a:r>
            <a:r>
              <a:rPr lang="en-US" altLang="en-US" sz="1100" dirty="0"/>
              <a:t>For natural and built systems alike, conditions of stability and determinants of rates of change or evolution of the system are critical elements of study.</a:t>
            </a:r>
          </a:p>
          <a:p>
            <a:pPr eaLnBrk="1" hangingPunct="1">
              <a:lnSpc>
                <a:spcPct val="90000"/>
              </a:lnSpc>
              <a:spcBef>
                <a:spcPct val="0"/>
              </a:spcBef>
            </a:pPr>
            <a:r>
              <a:rPr lang="en-US" altLang="en-US" sz="1100" dirty="0"/>
              <a:t>(Framework, p. 4-2)</a:t>
            </a:r>
          </a:p>
          <a:p>
            <a:pPr eaLnBrk="1" hangingPunct="1">
              <a:lnSpc>
                <a:spcPct val="90000"/>
              </a:lnSpc>
              <a:spcBef>
                <a:spcPct val="0"/>
              </a:spcBef>
            </a:pPr>
            <a:endParaRPr lang="en-US" altLang="en-US" sz="1100" dirty="0"/>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BCCF3E1-6766-4EAE-BAA7-6E3C27D6E8F1}" type="slidenum">
              <a:rPr lang="en-US" altLang="en-US" sz="1200">
                <a:latin typeface="Calibri" pitchFamily="34" charset="0"/>
              </a:rPr>
              <a:pPr eaLnBrk="1" hangingPunct="1"/>
              <a:t>14</a:t>
            </a:fld>
            <a:endParaRPr lang="en-US" altLang="en-US" sz="1200"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03554-E205-0244-81EC-041633E480B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07121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CE412-ED4C-40BD-A09C-64079CCCE3EE}" type="slidenum">
              <a:rPr lang="en-US" smtClean="0"/>
              <a:t>101</a:t>
            </a:fld>
            <a:endParaRPr lang="en-US"/>
          </a:p>
        </p:txBody>
      </p:sp>
    </p:spTree>
    <p:extLst>
      <p:ext uri="{BB962C8B-B14F-4D97-AF65-F5344CB8AC3E}">
        <p14:creationId xmlns:p14="http://schemas.microsoft.com/office/powerpoint/2010/main" val="136984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CE412-ED4C-40BD-A09C-64079CCCE3EE}" type="slidenum">
              <a:rPr lang="en-US" smtClean="0"/>
              <a:t>102</a:t>
            </a:fld>
            <a:endParaRPr lang="en-US"/>
          </a:p>
        </p:txBody>
      </p:sp>
    </p:spTree>
    <p:extLst>
      <p:ext uri="{BB962C8B-B14F-4D97-AF65-F5344CB8AC3E}">
        <p14:creationId xmlns:p14="http://schemas.microsoft.com/office/powerpoint/2010/main" val="136984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2CE412-ED4C-40BD-A09C-64079CCCE3EE}" type="slidenum">
              <a:rPr lang="en-US" smtClean="0"/>
              <a:t>103</a:t>
            </a:fld>
            <a:endParaRPr lang="en-US"/>
          </a:p>
        </p:txBody>
      </p:sp>
    </p:spTree>
    <p:extLst>
      <p:ext uri="{BB962C8B-B14F-4D97-AF65-F5344CB8AC3E}">
        <p14:creationId xmlns:p14="http://schemas.microsoft.com/office/powerpoint/2010/main" val="136984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39988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47227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1974298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45329" y="267890"/>
            <a:ext cx="1740173" cy="112514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457648" y="1600647"/>
            <a:ext cx="4060775" cy="4525119"/>
          </a:xfrm>
        </p:spPr>
        <p:txBody>
          <a:bodyPr/>
          <a:lstStyle>
            <a:lvl1pPr>
              <a:defRPr sz="19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4625578" y="1600647"/>
            <a:ext cx="4060775" cy="4525119"/>
          </a:xfrm>
        </p:spPr>
        <p:txBody>
          <a:bodyPr/>
          <a:lstStyle>
            <a:lvl1pPr>
              <a:defRPr sz="19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B7B6FCE1-0E06-47BA-B5C3-853C3346F938}" type="slidenum">
              <a:rPr lang="en-US"/>
              <a:pPr>
                <a:defRPr/>
              </a:pPr>
              <a:t>‹#›</a:t>
            </a:fld>
            <a:endParaRPr lang="en-US" dirty="0"/>
          </a:p>
        </p:txBody>
      </p:sp>
    </p:spTree>
    <p:extLst>
      <p:ext uri="{BB962C8B-B14F-4D97-AF65-F5344CB8AC3E}">
        <p14:creationId xmlns:p14="http://schemas.microsoft.com/office/powerpoint/2010/main" val="4010296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 y="71438"/>
            <a:ext cx="72009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DB1B1A9D-DD2A-4C48-928B-B8DA731309AE}" type="datetime1">
              <a:rPr lang="en-US" smtClean="0"/>
              <a:t>6/11/2015</a:t>
            </a:fld>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smtClean="0"/>
              <a:t>P-12 MSOU of PIMSER</a:t>
            </a:r>
            <a:endParaRPr lang="en-US" dirty="0"/>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dirty="0"/>
          </a:p>
        </p:txBody>
      </p:sp>
    </p:spTree>
    <p:extLst>
      <p:ext uri="{BB962C8B-B14F-4D97-AF65-F5344CB8AC3E}">
        <p14:creationId xmlns:p14="http://schemas.microsoft.com/office/powerpoint/2010/main" val="2669541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Freeform 6"/>
          <p:cNvSpPr>
            <a:spLocks/>
          </p:cNvSpPr>
          <p:nvPr/>
        </p:nvSpPr>
        <p:spPr bwMode="auto">
          <a:xfrm>
            <a:off x="1687513" y="4953000"/>
            <a:ext cx="7456487" cy="488154"/>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8EB149"/>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42530" y="5257800"/>
            <a:ext cx="9108557" cy="78866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5000978"/>
            <a:ext cx="9144000" cy="186411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997671"/>
            <a:ext cx="9147765" cy="790302"/>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27" name="Slide Number Placeholder 26"/>
          <p:cNvSpPr>
            <a:spLocks noGrp="1"/>
          </p:cNvSpPr>
          <p:nvPr>
            <p:ph type="sldNum" sz="quarter" idx="12"/>
          </p:nvPr>
        </p:nvSpPr>
        <p:spPr>
          <a:xfrm>
            <a:off x="8382000" y="6407944"/>
            <a:ext cx="631032" cy="365125"/>
          </a:xfrm>
        </p:spPr>
        <p:txBody>
          <a:bodyPr/>
          <a:lstStyle>
            <a:lvl1pPr>
              <a:defRPr sz="1800">
                <a:solidFill>
                  <a:srgbClr val="FFFFFF"/>
                </a:solidFill>
              </a:defRPr>
            </a:lvl1pPr>
            <a:extLst/>
          </a:lstStyle>
          <a:p>
            <a:fld id="{1B57BDEF-2817-4193-ADD3-49F111FF98FB}" type="slidenum">
              <a:rPr lang="en-US" smtClean="0"/>
              <a:pPr/>
              <a:t>‹#›</a:t>
            </a:fld>
            <a:endParaRPr lang="en-US" dirty="0"/>
          </a:p>
        </p:txBody>
      </p:sp>
      <p:pic>
        <p:nvPicPr>
          <p:cNvPr id="14"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86600" y="304801"/>
            <a:ext cx="1676400" cy="80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507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ctivity">
    <p:spTree>
      <p:nvGrpSpPr>
        <p:cNvPr id="1" name=""/>
        <p:cNvGrpSpPr/>
        <p:nvPr/>
      </p:nvGrpSpPr>
      <p:grpSpPr>
        <a:xfrm>
          <a:off x="0" y="0"/>
          <a:ext cx="0" cy="0"/>
          <a:chOff x="0" y="0"/>
          <a:chExt cx="0" cy="0"/>
        </a:xfrm>
      </p:grpSpPr>
      <p:sp>
        <p:nvSpPr>
          <p:cNvPr id="7" name="Freeform 6"/>
          <p:cNvSpPr>
            <a:spLocks/>
          </p:cNvSpPr>
          <p:nvPr/>
        </p:nvSpPr>
        <p:spPr bwMode="auto">
          <a:xfrm flipH="1" flipV="1">
            <a:off x="0" y="1447800"/>
            <a:ext cx="7456487" cy="488154"/>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8EB149"/>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flipH="1" flipV="1">
            <a:off x="0" y="838200"/>
            <a:ext cx="9108557" cy="78866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flipH="1" flipV="1">
            <a:off x="0" y="0"/>
            <a:ext cx="9144000" cy="186411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userDrawn="1"/>
        </p:nvCxnSpPr>
        <p:spPr>
          <a:xfrm>
            <a:off x="-3765" y="1066800"/>
            <a:ext cx="9147765" cy="790302"/>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0" name="Right Triangle 9"/>
          <p:cNvSpPr/>
          <p:nvPr/>
        </p:nvSpPr>
        <p:spPr>
          <a:xfrm>
            <a:off x="-7089" y="213360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3" name="Title 6"/>
          <p:cNvSpPr>
            <a:spLocks noGrp="1"/>
          </p:cNvSpPr>
          <p:nvPr>
            <p:ph type="title"/>
          </p:nvPr>
        </p:nvSpPr>
        <p:spPr>
          <a:xfrm>
            <a:off x="0" y="0"/>
            <a:ext cx="9144000" cy="1143000"/>
          </a:xfrm>
        </p:spPr>
        <p:txBody>
          <a:bodyPr rtlCol="0"/>
          <a:lstStyle>
            <a:lvl1pPr algn="ctr">
              <a:defRPr>
                <a:solidFill>
                  <a:schemeClr val="tx2">
                    <a:lumMod val="50000"/>
                  </a:schemeClr>
                </a:solidFill>
                <a:effectLst>
                  <a:glow rad="101600">
                    <a:schemeClr val="bg1">
                      <a:alpha val="75000"/>
                    </a:schemeClr>
                  </a:glow>
                  <a:outerShdw blurRad="31750" dist="25400" dir="5400000" algn="tl" rotWithShape="0">
                    <a:srgbClr val="000000">
                      <a:alpha val="25000"/>
                    </a:srgbClr>
                  </a:outerShdw>
                </a:effectLst>
              </a:defRPr>
            </a:lvl1pPr>
            <a:extLst/>
          </a:lstStyle>
          <a:p>
            <a:r>
              <a:rPr kumimoji="0" lang="en-US" dirty="0" smtClean="0"/>
              <a:t>Click to edit Master title style</a:t>
            </a:r>
            <a:endParaRPr kumimoji="0" lang="en-US" dirty="0"/>
          </a:p>
        </p:txBody>
      </p:sp>
      <p:sp>
        <p:nvSpPr>
          <p:cNvPr id="15" name="Text Placeholder 29"/>
          <p:cNvSpPr>
            <a:spLocks noGrp="1"/>
          </p:cNvSpPr>
          <p:nvPr>
            <p:ph idx="1"/>
          </p:nvPr>
        </p:nvSpPr>
        <p:spPr>
          <a:xfrm>
            <a:off x="457200" y="2057400"/>
            <a:ext cx="8229600" cy="4648200"/>
          </a:xfrm>
          <a:prstGeom prst="rect">
            <a:avLst/>
          </a:prstGeom>
        </p:spPr>
        <p:txBody>
          <a:bodyPr vert="horz">
            <a:normAutofit/>
          </a:bodyPr>
          <a:lstStyle>
            <a:lvl1pPr>
              <a:defRPr sz="2800"/>
            </a:lvl1pPr>
            <a:lvl2pPr>
              <a:defRPr sz="2400"/>
            </a:lvl2pPr>
            <a:lvl3pPr>
              <a:defRPr sz="2400"/>
            </a:lvl3pPr>
            <a:lvl4pPr>
              <a:defRPr sz="2000"/>
            </a:lvl4pPr>
            <a:lvl5pPr>
              <a:defRPr sz="2000"/>
            </a:lvl5pPr>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7" name="Slide Number Placeholder 26"/>
          <p:cNvSpPr>
            <a:spLocks noGrp="1"/>
          </p:cNvSpPr>
          <p:nvPr userDrawn="1">
            <p:ph type="sldNum" sz="quarter" idx="12"/>
          </p:nvPr>
        </p:nvSpPr>
        <p:spPr>
          <a:xfrm>
            <a:off x="8382000" y="6407944"/>
            <a:ext cx="631032" cy="365125"/>
          </a:xfrm>
        </p:spPr>
        <p:txBody>
          <a:bodyPr/>
          <a:lstStyle>
            <a:lvl1pPr>
              <a:defRPr sz="1800">
                <a:solidFill>
                  <a:schemeClr val="tx1"/>
                </a:solidFill>
              </a:defRPr>
            </a:lvl1pPr>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201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400"/>
            </a:lvl3pPr>
            <a:lvl4pPr>
              <a:defRPr sz="2000"/>
            </a:lvl4pPr>
            <a:lvl5pPr>
              <a:defRPr sz="2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229600" y="6172200"/>
            <a:ext cx="707232" cy="365125"/>
          </a:xfrm>
        </p:spPr>
        <p:txBody>
          <a:bodyPr/>
          <a:lstStyle>
            <a:lvl1pPr>
              <a:defRPr sz="1800"/>
            </a:lvl1pPr>
            <a:extLst/>
          </a:lstStyle>
          <a:p>
            <a:fld id="{1B57BDEF-2817-4193-ADD3-49F111FF98FB}"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31424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67114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1B57BDEF-2817-4193-ADD3-49F111FF98FB}"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50336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4325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067379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1B57BDEF-2817-4193-ADD3-49F111FF98FB}" type="slidenum">
              <a:rPr lang="en-US" smtClean="0">
                <a:solidFill>
                  <a:prstClr val="white"/>
                </a:solidFill>
              </a:rPr>
              <a:pPr/>
              <a:t>‹#›</a:t>
            </a:fld>
            <a:endParaRPr lang="en-US" dirty="0">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31750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49770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a:prstGeom prst="rect">
            <a:avLst/>
          </a:prstGeom>
        </p:spPr>
        <p:txBody>
          <a:bodyPr/>
          <a:lstStyle>
            <a:extLst/>
          </a:lstStyle>
          <a:p>
            <a:endParaRPr lang="en-US" dirty="0">
              <a:solidFill>
                <a:prstClr val="black"/>
              </a:solidFill>
            </a:endParaRPr>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775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solidFill>
                  <a:schemeClr val="tx1"/>
                </a:solidFill>
              </a:defRPr>
            </a:lvl1pPr>
            <a:extLst/>
          </a:lstStyle>
          <a:p>
            <a:endParaRPr lang="en-US" dirty="0">
              <a:solidFill>
                <a:prstClr val="white"/>
              </a:solidFill>
            </a:endParaRPr>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lvl1pPr>
              <a:defRPr>
                <a:solidFill>
                  <a:schemeClr val="tx1"/>
                </a:solidFill>
              </a:defRPr>
            </a:lvl1pPr>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B57BDEF-2817-4193-ADD3-49F111FF98FB}" type="slidenum">
              <a:rPr lang="en-US" smtClean="0">
                <a:solidFill>
                  <a:prstClr val="white"/>
                </a:solidFill>
              </a:rPr>
              <a:pPr/>
              <a:t>‹#›</a:t>
            </a:fld>
            <a:endParaRPr lang="en-US" dirty="0">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dirty="0">
              <a:solidFill>
                <a:prstClr val="white"/>
              </a:solidFill>
            </a:endParaRPr>
          </a:p>
        </p:txBody>
      </p:sp>
    </p:spTree>
    <p:extLst>
      <p:ext uri="{BB962C8B-B14F-4D97-AF65-F5344CB8AC3E}">
        <p14:creationId xmlns:p14="http://schemas.microsoft.com/office/powerpoint/2010/main" val="2936607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6407944"/>
            <a:ext cx="1920240" cy="365760"/>
          </a:xfrm>
          <a:prstGeom prst="rect">
            <a:avLst/>
          </a:prstGeom>
        </p:spPr>
        <p:txBody>
          <a:bodyPr/>
          <a:lstStyle>
            <a:extLst/>
          </a:lstStyle>
          <a:p>
            <a:endParaRPr lang="en-US" dirty="0">
              <a:solidFill>
                <a:prstClr val="black"/>
              </a:solidFill>
            </a:endParaRPr>
          </a:p>
        </p:txBody>
      </p:sp>
      <p:sp>
        <p:nvSpPr>
          <p:cNvPr id="5" name="Footer Placeholder 4"/>
          <p:cNvSpPr>
            <a:spLocks noGrp="1"/>
          </p:cNvSpPr>
          <p:nvPr>
            <p:ph type="ftr" sz="quarter" idx="11"/>
          </p:nvPr>
        </p:nvSpPr>
        <p:spPr>
          <a:xfrm>
            <a:off x="4380072" y="6407944"/>
            <a:ext cx="2350681" cy="365125"/>
          </a:xfrm>
          <a:prstGeom prst="rect">
            <a:avLst/>
          </a:prstGeom>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5165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8864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3"/>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a:xfrm>
            <a:off x="8305800" y="6248400"/>
            <a:ext cx="554832" cy="365125"/>
          </a:xfrm>
        </p:spPr>
        <p:txBody>
          <a:bodyPr rtlCol="0"/>
          <a:lstStyle>
            <a:lvl1pPr hangingPunct="1">
              <a:defRPr/>
            </a:lvl1pPr>
          </a:lstStyle>
          <a:p>
            <a:pPr>
              <a:defRPr/>
            </a:pPr>
            <a:fld id="{5808360D-A3EB-44DC-9610-85D934BC299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46324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1B57BDEF-2817-4193-ADD3-49F111FF98F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17051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606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8866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3993827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7123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530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0055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465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3968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8941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2099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7618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658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49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294484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50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38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81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70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905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148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841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346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112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9168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173852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338885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374264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802C9-6766-4119-ABF3-11C22521804E}" type="datetimeFigureOut">
              <a:rPr lang="en-US" smtClean="0"/>
              <a:t>6/11/2015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3DC88D-A23A-47B3-9361-60907F4C4D59}" type="slidenum">
              <a:rPr lang="en-US" smtClean="0"/>
              <a:t>‹#›</a:t>
            </a:fld>
            <a:endParaRPr lang="en-US" dirty="0"/>
          </a:p>
        </p:txBody>
      </p:sp>
    </p:spTree>
    <p:extLst>
      <p:ext uri="{BB962C8B-B14F-4D97-AF65-F5344CB8AC3E}">
        <p14:creationId xmlns:p14="http://schemas.microsoft.com/office/powerpoint/2010/main" val="2196641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802C9-6766-4119-ABF3-11C22521804E}" type="datetimeFigureOut">
              <a:rPr lang="en-US" smtClean="0"/>
              <a:t>6/11/2015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DC88D-A23A-47B3-9361-60907F4C4D59}" type="slidenum">
              <a:rPr lang="en-US" smtClean="0"/>
              <a:t>‹#›</a:t>
            </a:fld>
            <a:endParaRPr lang="en-US" dirty="0"/>
          </a:p>
        </p:txBody>
      </p:sp>
    </p:spTree>
    <p:extLst>
      <p:ext uri="{BB962C8B-B14F-4D97-AF65-F5344CB8AC3E}">
        <p14:creationId xmlns:p14="http://schemas.microsoft.com/office/powerpoint/2010/main" val="4170745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8EB149"/>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chemeClr val="accent6"/>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6">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458200" y="6407944"/>
            <a:ext cx="554832" cy="365125"/>
          </a:xfrm>
          <a:prstGeom prst="rect">
            <a:avLst/>
          </a:prstGeom>
        </p:spPr>
        <p:txBody>
          <a:bodyPr vert="horz" anchor="b"/>
          <a:lstStyle>
            <a:lvl1pPr algn="r" eaLnBrk="1" latinLnBrk="0" hangingPunct="1">
              <a:defRPr kumimoji="0" sz="1600" b="0">
                <a:solidFill>
                  <a:schemeClr val="tx1"/>
                </a:solidFill>
              </a:defRPr>
            </a:lvl1pPr>
            <a:extLst/>
          </a:lstStyle>
          <a:p>
            <a:fld id="{1B57BDEF-2817-4193-ADD3-49F111FF98FB}" type="slidenum">
              <a:rPr lang="en-US" smtClean="0">
                <a:solidFill>
                  <a:prstClr val="black"/>
                </a:solidFill>
              </a:rPr>
              <a:pPr/>
              <a:t>‹#›</a:t>
            </a:fld>
            <a:endParaRPr lang="en-US" dirty="0">
              <a:solidFill>
                <a:prstClr val="black"/>
              </a:solidFill>
            </a:endParaRPr>
          </a:p>
        </p:txBody>
      </p:sp>
      <p:pic>
        <p:nvPicPr>
          <p:cNvPr id="10" name="Picture 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315200" y="304800"/>
            <a:ext cx="142333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0057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lvl1pPr algn="l" rtl="0" eaLnBrk="1" latinLnBrk="0" hangingPunct="1">
        <a:spcBef>
          <a:spcPct val="0"/>
        </a:spcBef>
        <a:buNone/>
        <a:defRPr kumimoji="0" sz="4000" b="1" kern="1200" baseline="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6FFDC-F3C3-43EB-AEC7-B51A6D635F01}" type="datetimeFigureOut">
              <a:rPr lang="en-US" smtClean="0">
                <a:solidFill>
                  <a:prstClr val="black">
                    <a:tint val="75000"/>
                  </a:prstClr>
                </a:solidFill>
              </a:rPr>
              <a:pPr/>
              <a:t>6/11/2015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EF7B5-8933-4CF3-B8EA-6368C95645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698359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CDA62-5810-4DF7-9AE0-BDC75A83D5A7}" type="datetimeFigureOut">
              <a:rPr lang="en-US" smtClean="0">
                <a:solidFill>
                  <a:prstClr val="black">
                    <a:tint val="75000"/>
                  </a:prstClr>
                </a:solidFill>
              </a:rPr>
              <a:pPr/>
              <a:t>6/11/2015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440DD-01E7-4635-B0F9-3B92A65A76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6791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amp;esrc=s&amp;source=images&amp;cd=&amp;cad=rja&amp;uact=8&amp;docid=aSBf0g2TNX8PHM&amp;tbnid=jMkMRDzd5-tauM:&amp;ved=0CAUQjRw&amp;url=http://www.bookpromotionhub.com/6032/12-reasons-to-tell-a-story-to-sell-your-business/&amp;ei=8Rx6U76EGdWRqAb6l4CoCg&amp;bvm=bv.66917471,d.b2k&amp;psig=AFQjCNF-hum45OPFJ386vyI1S_BHWgf_4w&amp;ust=1400598015714991" TargetMode="External"/><Relationship Id="rId1" Type="http://schemas.openxmlformats.org/officeDocument/2006/relationships/slideLayout" Target="../slideLayouts/slideLayout45.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amp;esrc=s&amp;source=images&amp;cd=&amp;cad=rja&amp;uact=8&amp;docid=aSBf0g2TNX8PHM&amp;tbnid=jMkMRDzd5-tauM:&amp;ved=0CAUQjRw&amp;url=http://www.bookpromotionhub.com/6032/12-reasons-to-tell-a-story-to-sell-your-business/&amp;ei=8Rx6U76EGdWRqAb6l4CoCg&amp;bvm=bv.66917471,d.b2k&amp;psig=AFQjCNF-hum45OPFJ386vyI1S_BHWgf_4w&amp;ust=1400598015714991" TargetMode="Externa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amp;esrc=s&amp;source=images&amp;cd=&amp;cad=rja&amp;uact=8&amp;docid=aSBf0g2TNX8PHM&amp;tbnid=jMkMRDzd5-tauM:&amp;ved=0CAUQjRw&amp;url=http://www.bookpromotionhub.com/6032/12-reasons-to-tell-a-story-to-sell-your-business/&amp;ei=8Rx6U76EGdWRqAb6l4CoCg&amp;bvm=bv.66917471,d.b2k&amp;psig=AFQjCNF-hum45OPFJ386vyI1S_BHWgf_4w&amp;ust=1400598015714991" TargetMode="Externa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nextgenscience.or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kevincrumpscience.weebly.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kevincrumpscience.weebly.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nextgenscience.org/" TargetMode="Externa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5qp0SkfcmZI" TargetMode="Externa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hyperlink" Target="http://www.kevincrumpscience.weebly.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amp;esrc=s&amp;source=images&amp;cd=&amp;cad=rja&amp;uact=8&amp;docid=aSBf0g2TNX8PHM&amp;tbnid=jMkMRDzd5-tauM:&amp;ved=0CAUQjRw&amp;url=http://www.bookpromotionhub.com/6032/12-reasons-to-tell-a-story-to-sell-your-business/&amp;ei=8Rx6U76EGdWRqAb6l4CoCg&amp;bvm=bv.66917471,d.b2k&amp;psig=AFQjCNF-hum45OPFJ386vyI1S_BHWgf_4w&amp;ust=1400598015714991" TargetMode="Externa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815" y="228600"/>
            <a:ext cx="7772400" cy="2209800"/>
          </a:xfrm>
        </p:spPr>
        <p:txBody>
          <a:bodyPr>
            <a:normAutofit fontScale="90000"/>
          </a:bodyPr>
          <a:lstStyle/>
          <a:p>
            <a:r>
              <a:rPr lang="en-US" b="1" i="1" dirty="0" smtClean="0"/>
              <a:t>Pulaski County Schools</a:t>
            </a:r>
            <a:br>
              <a:rPr lang="en-US" b="1" i="1" dirty="0" smtClean="0"/>
            </a:br>
            <a:r>
              <a:rPr lang="en-US" b="1" i="1" dirty="0" smtClean="0"/>
              <a:t>Elementary</a:t>
            </a:r>
            <a:br>
              <a:rPr lang="en-US" b="1" i="1" dirty="0" smtClean="0"/>
            </a:br>
            <a:r>
              <a:rPr lang="en-US" b="1" i="1" dirty="0" smtClean="0"/>
              <a:t>Summer Science PD</a:t>
            </a:r>
            <a:br>
              <a:rPr lang="en-US" b="1" i="1" dirty="0" smtClean="0"/>
            </a:br>
            <a:r>
              <a:rPr lang="en-US" b="1" i="1" dirty="0" smtClean="0"/>
              <a:t>June 12</a:t>
            </a:r>
            <a:r>
              <a:rPr lang="en-US" b="1" i="1" baseline="30000" dirty="0" smtClean="0"/>
              <a:t>th,</a:t>
            </a:r>
            <a:r>
              <a:rPr lang="en-US" b="1" i="1" dirty="0" smtClean="0"/>
              <a:t> 2015</a:t>
            </a:r>
            <a:endParaRPr lang="en-US" b="1" i="1" dirty="0"/>
          </a:p>
        </p:txBody>
      </p:sp>
      <p:sp>
        <p:nvSpPr>
          <p:cNvPr id="3" name="Subtitle 2"/>
          <p:cNvSpPr>
            <a:spLocks noGrp="1"/>
          </p:cNvSpPr>
          <p:nvPr>
            <p:ph type="subTitle" idx="1"/>
          </p:nvPr>
        </p:nvSpPr>
        <p:spPr>
          <a:xfrm>
            <a:off x="3301041" y="1284044"/>
            <a:ext cx="5888967" cy="1066800"/>
          </a:xfrm>
        </p:spPr>
        <p:txBody>
          <a:bodyPr>
            <a:noAutofit/>
          </a:bodyPr>
          <a:lstStyle/>
          <a:p>
            <a:endParaRPr lang="en-US" sz="4400" b="1" dirty="0" smtClean="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799" y="2895600"/>
            <a:ext cx="3038431" cy="135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5565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p:cNvSpPr>
          <p:nvPr/>
        </p:nvSpPr>
        <p:spPr bwMode="auto">
          <a:xfrm>
            <a:off x="0" y="2571750"/>
            <a:ext cx="9144000" cy="1607344"/>
          </a:xfrm>
          <a:prstGeom prst="rect">
            <a:avLst/>
          </a:prstGeom>
          <a:gradFill rotWithShape="0">
            <a:gsLst>
              <a:gs pos="0">
                <a:srgbClr val="9BBB59"/>
              </a:gs>
              <a:gs pos="42999">
                <a:srgbClr val="C3D69B"/>
              </a:gs>
              <a:gs pos="98000">
                <a:srgbClr val="FFFFFF"/>
              </a:gs>
              <a:gs pos="100000">
                <a:srgbClr val="FFFFFF"/>
              </a:gs>
            </a:gsLst>
            <a:lin ang="18900000"/>
          </a:gradFill>
          <a:ln w="54186">
            <a:solidFill>
              <a:srgbClr val="F79646"/>
            </a:solidFill>
            <a:round/>
            <a:headEnd/>
            <a:tailEnd/>
          </a:ln>
        </p:spPr>
        <p:txBody>
          <a:bodyPr lIns="88799" tIns="50744" rIns="88799" bIns="50744"/>
          <a:lstStyle/>
          <a:p>
            <a:pPr algn="ctr" defTabSz="912411" fontAlgn="base" hangingPunct="0">
              <a:lnSpc>
                <a:spcPts val="5761"/>
              </a:lnSpc>
              <a:spcBef>
                <a:spcPts val="1264"/>
              </a:spcBef>
              <a:spcAft>
                <a:spcPct val="0"/>
              </a:spcAft>
            </a:pPr>
            <a:r>
              <a:rPr lang="en-US" sz="4600" b="1" dirty="0">
                <a:solidFill>
                  <a:srgbClr val="000000"/>
                </a:solidFill>
                <a:latin typeface="Helvetica" charset="0"/>
                <a:sym typeface="Helvetica" charset="0"/>
              </a:rPr>
              <a:t>What’s Different about the Next Generation Science Standards?</a:t>
            </a:r>
            <a:endParaRPr lang="en-US" sz="4600" dirty="0">
              <a:solidFill>
                <a:srgbClr val="000000"/>
              </a:solidFill>
              <a:sym typeface="Helvetica Light" charset="0"/>
            </a:endParaRPr>
          </a:p>
        </p:txBody>
      </p:sp>
      <p:pic>
        <p:nvPicPr>
          <p:cNvPr id="6" name="Picture 10"/>
          <p:cNvPicPr>
            <a:picLocks noChangeAspect="1"/>
          </p:cNvPicPr>
          <p:nvPr/>
        </p:nvPicPr>
        <p:blipFill>
          <a:blip r:embed="rId2" cstate="print"/>
          <a:srcRect/>
          <a:stretch>
            <a:fillRect/>
          </a:stretch>
        </p:blipFill>
        <p:spPr bwMode="auto">
          <a:xfrm>
            <a:off x="2730502" y="385561"/>
            <a:ext cx="3365500" cy="1503784"/>
          </a:xfrm>
          <a:prstGeom prst="rect">
            <a:avLst/>
          </a:prstGeom>
          <a:noFill/>
          <a:ln w="9525">
            <a:noFill/>
            <a:miter lim="800000"/>
            <a:headEnd/>
            <a:tailEnd/>
          </a:ln>
        </p:spPr>
      </p:pic>
      <p:sp>
        <p:nvSpPr>
          <p:cNvPr id="3" name="TextBox 2"/>
          <p:cNvSpPr txBox="1"/>
          <p:nvPr/>
        </p:nvSpPr>
        <p:spPr>
          <a:xfrm>
            <a:off x="1062673" y="4740049"/>
            <a:ext cx="7018653" cy="1015663"/>
          </a:xfrm>
          <a:prstGeom prst="rect">
            <a:avLst/>
          </a:prstGeom>
          <a:noFill/>
        </p:spPr>
        <p:txBody>
          <a:bodyPr wrap="none" rtlCol="0">
            <a:spAutoFit/>
          </a:bodyPr>
          <a:lstStyle/>
          <a:p>
            <a:r>
              <a:rPr lang="en-US" sz="6000" b="1" i="1" dirty="0" smtClean="0"/>
              <a:t>Where can I find out?</a:t>
            </a:r>
            <a:endParaRPr lang="en-US" sz="6000" b="1" i="1" dirty="0"/>
          </a:p>
        </p:txBody>
      </p:sp>
    </p:spTree>
    <p:extLst>
      <p:ext uri="{BB962C8B-B14F-4D97-AF65-F5344CB8AC3E}">
        <p14:creationId xmlns:p14="http://schemas.microsoft.com/office/powerpoint/2010/main" val="1267395563"/>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29244"/>
            <a:ext cx="9144000" cy="2199511"/>
          </a:xfrm>
          <a:prstGeom prst="rect">
            <a:avLst/>
          </a:prstGeom>
        </p:spPr>
      </p:pic>
    </p:spTree>
    <p:extLst>
      <p:ext uri="{BB962C8B-B14F-4D97-AF65-F5344CB8AC3E}">
        <p14:creationId xmlns:p14="http://schemas.microsoft.com/office/powerpoint/2010/main" val="5745686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69" t="20328" r="17359" b="16503"/>
          <a:stretch/>
        </p:blipFill>
        <p:spPr>
          <a:xfrm>
            <a:off x="1219200" y="-70397"/>
            <a:ext cx="6535728" cy="6944212"/>
          </a:xfrm>
          <a:prstGeom prst="rect">
            <a:avLst/>
          </a:prstGeom>
        </p:spPr>
      </p:pic>
    </p:spTree>
    <p:extLst>
      <p:ext uri="{BB962C8B-B14F-4D97-AF65-F5344CB8AC3E}">
        <p14:creationId xmlns:p14="http://schemas.microsoft.com/office/powerpoint/2010/main" val="17995481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80" t="4359" r="8493" b="3140"/>
          <a:stretch/>
        </p:blipFill>
        <p:spPr>
          <a:xfrm>
            <a:off x="533400" y="16887"/>
            <a:ext cx="8134053" cy="6536820"/>
          </a:xfrm>
          <a:prstGeom prst="rect">
            <a:avLst/>
          </a:prstGeom>
        </p:spPr>
      </p:pic>
    </p:spTree>
    <p:extLst>
      <p:ext uri="{BB962C8B-B14F-4D97-AF65-F5344CB8AC3E}">
        <p14:creationId xmlns:p14="http://schemas.microsoft.com/office/powerpoint/2010/main" val="6095206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827" t="12677" r="3661" b="2407"/>
          <a:stretch/>
        </p:blipFill>
        <p:spPr>
          <a:xfrm>
            <a:off x="2209800" y="-4313"/>
            <a:ext cx="5568063" cy="6888864"/>
          </a:xfrm>
          <a:prstGeom prst="rect">
            <a:avLst/>
          </a:prstGeom>
        </p:spPr>
      </p:pic>
    </p:spTree>
    <p:extLst>
      <p:ext uri="{BB962C8B-B14F-4D97-AF65-F5344CB8AC3E}">
        <p14:creationId xmlns:p14="http://schemas.microsoft.com/office/powerpoint/2010/main" val="4440900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989" r="2204"/>
          <a:stretch/>
        </p:blipFill>
        <p:spPr>
          <a:xfrm>
            <a:off x="1828800" y="152400"/>
            <a:ext cx="6068854" cy="7116688"/>
          </a:xfrm>
          <a:prstGeom prst="rect">
            <a:avLst/>
          </a:prstGeom>
        </p:spPr>
      </p:pic>
    </p:spTree>
    <p:extLst>
      <p:ext uri="{BB962C8B-B14F-4D97-AF65-F5344CB8AC3E}">
        <p14:creationId xmlns:p14="http://schemas.microsoft.com/office/powerpoint/2010/main" val="25825671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19" y="1295400"/>
            <a:ext cx="859181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5454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0.gstatic.com/images?q=tbn:ANd9GcSvfWeuNRJdQw386UaTCsxW360p3j4gkVrW6LgApCIFMUZYbPX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20" y="304800"/>
            <a:ext cx="1934980" cy="16896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200" y="678770"/>
            <a:ext cx="5486400" cy="1292662"/>
          </a:xfrm>
          <a:prstGeom prst="rect">
            <a:avLst/>
          </a:prstGeom>
        </p:spPr>
        <p:txBody>
          <a:bodyPr wrap="square">
            <a:spAutoFit/>
          </a:bodyPr>
          <a:lstStyle/>
          <a:p>
            <a:pPr algn="ctr"/>
            <a:r>
              <a:rPr lang="en-US" sz="3600" dirty="0"/>
              <a:t>How Do They Go Together?</a:t>
            </a:r>
          </a:p>
          <a:p>
            <a:pPr algn="ctr"/>
            <a:r>
              <a:rPr lang="en-US" sz="2800" dirty="0"/>
              <a:t>Thinking About </a:t>
            </a:r>
            <a:r>
              <a:rPr lang="en-US" sz="2800" dirty="0" smtClean="0"/>
              <a:t>Bundling</a:t>
            </a:r>
            <a:endParaRPr lang="en-US" sz="2800" dirty="0"/>
          </a:p>
          <a:p>
            <a:pPr algn="ctr"/>
            <a:endParaRPr lang="en-US" sz="1400" dirty="0"/>
          </a:p>
        </p:txBody>
      </p:sp>
      <p:sp>
        <p:nvSpPr>
          <p:cNvPr id="4" name="TextBox 3"/>
          <p:cNvSpPr txBox="1"/>
          <p:nvPr/>
        </p:nvSpPr>
        <p:spPr>
          <a:xfrm>
            <a:off x="28731" y="2059393"/>
            <a:ext cx="8886669" cy="452431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smtClean="0"/>
              <a:t>Close </a:t>
            </a:r>
            <a:r>
              <a:rPr lang="en-US" sz="3200" dirty="0" err="1"/>
              <a:t>i</a:t>
            </a:r>
            <a:r>
              <a:rPr lang="en-US" sz="3200" dirty="0" err="1" smtClean="0"/>
              <a:t>pads</a:t>
            </a:r>
            <a:r>
              <a:rPr lang="en-US" sz="3200" dirty="0" smtClean="0"/>
              <a:t>, laptops, phones and Standards books! NO CHEATING!</a:t>
            </a:r>
          </a:p>
          <a:p>
            <a:pPr marL="571500" indent="-571500">
              <a:buFont typeface="Wingdings" panose="05000000000000000000" pitchFamily="2" charset="2"/>
              <a:buChar char="Ø"/>
            </a:pPr>
            <a:r>
              <a:rPr lang="en-US" sz="3200" dirty="0" smtClean="0"/>
              <a:t>Cut each into individual strips</a:t>
            </a:r>
          </a:p>
          <a:p>
            <a:pPr marL="571500" indent="-571500">
              <a:buFont typeface="Wingdings" panose="05000000000000000000" pitchFamily="2" charset="2"/>
              <a:buChar char="Ø"/>
            </a:pPr>
            <a:r>
              <a:rPr lang="en-US" sz="3200" dirty="0" smtClean="0"/>
              <a:t>Lay out the strips and begin reading the Performance </a:t>
            </a:r>
            <a:r>
              <a:rPr lang="en-US" sz="3200" dirty="0"/>
              <a:t>E</a:t>
            </a:r>
            <a:r>
              <a:rPr lang="en-US" sz="3200" dirty="0" smtClean="0"/>
              <a:t>xpectations</a:t>
            </a:r>
          </a:p>
          <a:p>
            <a:pPr marL="571500" indent="-571500">
              <a:buFont typeface="Wingdings" panose="05000000000000000000" pitchFamily="2" charset="2"/>
              <a:buChar char="Ø"/>
            </a:pPr>
            <a:r>
              <a:rPr lang="en-US" sz="3200" dirty="0" smtClean="0"/>
              <a:t>Start thinking about how they fit together; where do they overlap? What PE’s will be bridges to other concepts?</a:t>
            </a:r>
          </a:p>
          <a:p>
            <a:pPr marL="571500" indent="-571500">
              <a:buFont typeface="Wingdings" panose="05000000000000000000" pitchFamily="2" charset="2"/>
              <a:buChar char="Ø"/>
            </a:pPr>
            <a:r>
              <a:rPr lang="en-US" sz="3200" dirty="0" smtClean="0"/>
              <a:t>Spread Out – you will need some elbow room</a:t>
            </a:r>
            <a:endParaRPr lang="en-US" sz="3200" dirty="0"/>
          </a:p>
        </p:txBody>
      </p:sp>
    </p:spTree>
    <p:extLst>
      <p:ext uri="{BB962C8B-B14F-4D97-AF65-F5344CB8AC3E}">
        <p14:creationId xmlns:p14="http://schemas.microsoft.com/office/powerpoint/2010/main" val="3573712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0.gstatic.com/images?q=tbn:ANd9GcSvfWeuNRJdQw386UaTCsxW360p3j4gkVrW6LgApCIFMUZYbPX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 y="304800"/>
            <a:ext cx="2268881"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4852" y="2528182"/>
            <a:ext cx="8690548"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dirty="0" smtClean="0"/>
              <a:t>Once partners have come to consensus, tape the strips to chart paper and use markers to write in additional information such as unit names or cross-discipline ideas</a:t>
            </a:r>
          </a:p>
        </p:txBody>
      </p:sp>
    </p:spTree>
    <p:extLst>
      <p:ext uri="{BB962C8B-B14F-4D97-AF65-F5344CB8AC3E}">
        <p14:creationId xmlns:p14="http://schemas.microsoft.com/office/powerpoint/2010/main" val="31283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62200"/>
            <a:ext cx="9144000" cy="4801314"/>
          </a:xfrm>
          <a:prstGeom prst="rect">
            <a:avLst/>
          </a:prstGeom>
          <a:solidFill>
            <a:srgbClr val="FFFF00"/>
          </a:solidFill>
        </p:spPr>
        <p:txBody>
          <a:bodyPr wrap="square">
            <a:spAutoFit/>
          </a:bodyPr>
          <a:lstStyle/>
          <a:p>
            <a:r>
              <a:rPr lang="en-US" sz="6600" dirty="0"/>
              <a:t>Gallery </a:t>
            </a:r>
            <a:r>
              <a:rPr lang="en-US" sz="6600" dirty="0" smtClean="0"/>
              <a:t>Walk</a:t>
            </a:r>
          </a:p>
          <a:p>
            <a:pPr marL="685800" indent="-685800">
              <a:buFont typeface="Courier New" panose="02070309020205020404" pitchFamily="49" charset="0"/>
              <a:buChar char="o"/>
            </a:pPr>
            <a:r>
              <a:rPr lang="en-US" sz="4800" dirty="0" smtClean="0"/>
              <a:t>Look </a:t>
            </a:r>
            <a:r>
              <a:rPr lang="en-US" sz="4800" dirty="0"/>
              <a:t>for the </a:t>
            </a:r>
            <a:r>
              <a:rPr lang="en-US" sz="4800" dirty="0" smtClean="0"/>
              <a:t>flow</a:t>
            </a:r>
          </a:p>
          <a:p>
            <a:pPr marL="685800" indent="-685800">
              <a:buFont typeface="Courier New" panose="02070309020205020404" pitchFamily="49" charset="0"/>
              <a:buChar char="o"/>
            </a:pPr>
            <a:r>
              <a:rPr lang="en-US" sz="4800" dirty="0" smtClean="0"/>
              <a:t>Find the connections</a:t>
            </a:r>
          </a:p>
          <a:p>
            <a:pPr marL="685800" indent="-685800">
              <a:buFont typeface="Courier New" panose="02070309020205020404" pitchFamily="49" charset="0"/>
              <a:buChar char="o"/>
            </a:pPr>
            <a:r>
              <a:rPr lang="en-US" sz="4800" dirty="0" smtClean="0"/>
              <a:t>What’s </a:t>
            </a:r>
            <a:r>
              <a:rPr lang="en-US" sz="4800" dirty="0"/>
              <a:t>Your Story</a:t>
            </a:r>
            <a:r>
              <a:rPr lang="en-US" sz="4800" dirty="0" smtClean="0"/>
              <a:t>??</a:t>
            </a:r>
          </a:p>
          <a:p>
            <a:pPr marL="685800" indent="-685800">
              <a:buFont typeface="Courier New" panose="02070309020205020404" pitchFamily="49" charset="0"/>
              <a:buChar char="o"/>
            </a:pPr>
            <a:endParaRPr lang="en-US" sz="4800" dirty="0"/>
          </a:p>
          <a:p>
            <a:pPr marL="685800" indent="-685800">
              <a:buFont typeface="Courier New" panose="02070309020205020404" pitchFamily="49" charset="0"/>
              <a:buChar char="o"/>
            </a:pPr>
            <a:endParaRPr lang="en-US" sz="4800" dirty="0"/>
          </a:p>
        </p:txBody>
      </p:sp>
      <p:pic>
        <p:nvPicPr>
          <p:cNvPr id="3" name="Picture 2" descr="https://encrypted-tbn0.gstatic.com/images?q=tbn:ANd9GcSvfWeuNRJdQw386UaTCsxW360p3j4gkVrW6LgApCIFMUZYbPX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04800"/>
            <a:ext cx="1934981" cy="168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i="1" dirty="0" smtClean="0"/>
              <a:t>Complete your story by adding the PE codes to each strip</a:t>
            </a:r>
            <a:endParaRPr lang="en-US" sz="4800" b="1" i="1" dirty="0"/>
          </a:p>
        </p:txBody>
      </p:sp>
      <p:sp>
        <p:nvSpPr>
          <p:cNvPr id="3" name="Content Placeholder 2"/>
          <p:cNvSpPr>
            <a:spLocks noGrp="1"/>
          </p:cNvSpPr>
          <p:nvPr>
            <p:ph idx="1"/>
          </p:nvPr>
        </p:nvSpPr>
        <p:spPr>
          <a:xfrm>
            <a:off x="0" y="1600200"/>
            <a:ext cx="9144000" cy="4525963"/>
          </a:xfrm>
        </p:spPr>
        <p:txBody>
          <a:bodyPr>
            <a:normAutofit fontScale="92500" lnSpcReduction="10000"/>
          </a:bodyPr>
          <a:lstStyle/>
          <a:p>
            <a:endParaRPr lang="en-US" sz="4000" dirty="0" smtClean="0"/>
          </a:p>
          <a:p>
            <a:r>
              <a:rPr lang="en-US" sz="4000" dirty="0"/>
              <a:t>T</a:t>
            </a:r>
            <a:r>
              <a:rPr lang="en-US" sz="4000" dirty="0" smtClean="0"/>
              <a:t>ake out your KCAS for Science Book</a:t>
            </a:r>
          </a:p>
          <a:p>
            <a:endParaRPr lang="en-US" sz="4000" dirty="0" smtClean="0"/>
          </a:p>
          <a:p>
            <a:r>
              <a:rPr lang="en-US" sz="4000" dirty="0" smtClean="0"/>
              <a:t>Write the correct Performance Expectation code on each strip</a:t>
            </a:r>
          </a:p>
          <a:p>
            <a:pPr marL="0" indent="0">
              <a:buNone/>
            </a:pPr>
            <a:endParaRPr lang="en-US" sz="4000" dirty="0" smtClean="0"/>
          </a:p>
          <a:p>
            <a:r>
              <a:rPr lang="en-US" sz="4000" dirty="0" smtClean="0"/>
              <a:t>Take a picture of your finished product</a:t>
            </a:r>
            <a:endParaRPr lang="en-US" sz="4000" dirty="0"/>
          </a:p>
        </p:txBody>
      </p:sp>
    </p:spTree>
    <p:extLst>
      <p:ext uri="{BB962C8B-B14F-4D97-AF65-F5344CB8AC3E}">
        <p14:creationId xmlns:p14="http://schemas.microsoft.com/office/powerpoint/2010/main" val="1530474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marL="0" indent="0"/>
            <a:r>
              <a:rPr lang="en-US" dirty="0" smtClean="0"/>
              <a:t/>
            </a:r>
            <a:br>
              <a:rPr lang="en-US" dirty="0" smtClean="0"/>
            </a:br>
            <a:r>
              <a:rPr lang="en-US" dirty="0"/>
              <a:t/>
            </a:r>
            <a:br>
              <a:rPr lang="en-US" dirty="0"/>
            </a:br>
            <a:r>
              <a:rPr lang="en-US" dirty="0" smtClean="0"/>
              <a:t/>
            </a:r>
            <a:br>
              <a:rPr lang="en-US" dirty="0" smtClean="0"/>
            </a:br>
            <a:r>
              <a:rPr lang="en-US" dirty="0" smtClean="0"/>
              <a:t>NGSS </a:t>
            </a:r>
            <a:r>
              <a:rPr lang="en-US" dirty="0"/>
              <a:t>website:</a:t>
            </a:r>
            <a:br>
              <a:rPr lang="en-US" dirty="0"/>
            </a:br>
            <a:r>
              <a:rPr lang="en-US" dirty="0">
                <a:hlinkClick r:id="rId2"/>
              </a:rPr>
              <a:t>www.nextgenscience.org</a:t>
            </a:r>
            <a:r>
              <a:rPr lang="en-US" dirty="0"/>
              <a:t/>
            </a:r>
            <a:br>
              <a:rPr lang="en-US" dirty="0"/>
            </a:br>
            <a:endParaRPr lang="en-US" dirty="0"/>
          </a:p>
        </p:txBody>
      </p:sp>
      <p:sp>
        <p:nvSpPr>
          <p:cNvPr id="3" name="Content Placeholder 2"/>
          <p:cNvSpPr>
            <a:spLocks noGrp="1"/>
          </p:cNvSpPr>
          <p:nvPr>
            <p:ph idx="1"/>
          </p:nvPr>
        </p:nvSpPr>
        <p:spPr>
          <a:xfrm>
            <a:off x="457200" y="2667000"/>
            <a:ext cx="8229600" cy="3459163"/>
          </a:xfrm>
        </p:spPr>
        <p:txBody>
          <a:bodyPr/>
          <a:lstStyle/>
          <a:p>
            <a:endParaRPr lang="en-US" dirty="0" smtClean="0"/>
          </a:p>
          <a:p>
            <a:pPr marL="0" indent="0" algn="ctr">
              <a:buNone/>
            </a:pPr>
            <a:r>
              <a:rPr lang="en-US" dirty="0" smtClean="0"/>
              <a:t>There is also a FREE NGSS App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810000"/>
            <a:ext cx="2743200" cy="2743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381000"/>
            <a:ext cx="2009278" cy="914400"/>
          </a:xfrm>
          <a:prstGeom prst="rect">
            <a:avLst/>
          </a:prstGeom>
        </p:spPr>
      </p:pic>
    </p:spTree>
    <p:extLst>
      <p:ext uri="{BB962C8B-B14F-4D97-AF65-F5344CB8AC3E}">
        <p14:creationId xmlns:p14="http://schemas.microsoft.com/office/powerpoint/2010/main" val="35332918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Resources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8448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5"/>
          <p:cNvSpPr>
            <a:spLocks/>
          </p:cNvSpPr>
          <p:nvPr/>
        </p:nvSpPr>
        <p:spPr bwMode="auto">
          <a:xfrm>
            <a:off x="0" y="321470"/>
            <a:ext cx="9144000" cy="1209973"/>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p>
            <a:r>
              <a:rPr lang="en-US" sz="3100" dirty="0">
                <a:solidFill>
                  <a:prstClr val="black"/>
                </a:solidFill>
                <a:cs typeface="Calibri" pitchFamily="34" charset="0"/>
              </a:rPr>
              <a:t>   Three Dimensions Intertwined</a:t>
            </a:r>
            <a:endParaRPr lang="en-US" sz="3100" dirty="0">
              <a:solidFill>
                <a:prstClr val="black"/>
              </a:solidFill>
            </a:endParaRPr>
          </a:p>
        </p:txBody>
      </p:sp>
      <p:pic>
        <p:nvPicPr>
          <p:cNvPr id="65540" name="Picture 7" descr="86491665.jpg"/>
          <p:cNvPicPr>
            <a:picLocks noChangeAspect="1"/>
          </p:cNvPicPr>
          <p:nvPr/>
        </p:nvPicPr>
        <p:blipFill>
          <a:blip r:embed="rId2" cstate="print"/>
          <a:srcRect/>
          <a:stretch>
            <a:fillRect/>
          </a:stretch>
        </p:blipFill>
        <p:spPr bwMode="auto">
          <a:xfrm>
            <a:off x="7404943" y="375047"/>
            <a:ext cx="1739057" cy="1124025"/>
          </a:xfrm>
          <a:prstGeom prst="rect">
            <a:avLst/>
          </a:prstGeom>
          <a:noFill/>
          <a:ln w="9525">
            <a:solidFill>
              <a:srgbClr val="303A96"/>
            </a:solidFill>
            <a:round/>
            <a:headEnd/>
            <a:tailEnd/>
          </a:ln>
        </p:spPr>
      </p:pic>
      <p:sp>
        <p:nvSpPr>
          <p:cNvPr id="65542" name="Content Placeholder 6"/>
          <p:cNvSpPr>
            <a:spLocks noGrp="1"/>
          </p:cNvSpPr>
          <p:nvPr>
            <p:ph sz="half" idx="1"/>
          </p:nvPr>
        </p:nvSpPr>
        <p:spPr>
          <a:xfrm>
            <a:off x="4699000" y="1643063"/>
            <a:ext cx="4060775" cy="4525119"/>
          </a:xfrm>
          <a:ln>
            <a:solidFill>
              <a:schemeClr val="tx1"/>
            </a:solidFill>
          </a:ln>
        </p:spPr>
        <p:txBody>
          <a:bodyPr/>
          <a:lstStyle/>
          <a:p>
            <a:pPr>
              <a:buFont typeface="Wingdings" pitchFamily="2" charset="2"/>
              <a:buChar char="Ø"/>
            </a:pPr>
            <a:r>
              <a:rPr lang="en-US" sz="2500" dirty="0"/>
              <a:t>The NGSS are written as Performance Expectations</a:t>
            </a:r>
          </a:p>
          <a:p>
            <a:pPr>
              <a:buFont typeface="Wingdings" pitchFamily="2" charset="2"/>
              <a:buChar char="Ø"/>
            </a:pPr>
            <a:endParaRPr lang="en-US" sz="2500" dirty="0"/>
          </a:p>
          <a:p>
            <a:pPr>
              <a:buFont typeface="Wingdings" pitchFamily="2" charset="2"/>
              <a:buChar char="Ø"/>
            </a:pPr>
            <a:r>
              <a:rPr lang="en-US" sz="2500" dirty="0"/>
              <a:t>NGSS will require contextual application of the three dimensions by students.</a:t>
            </a:r>
          </a:p>
          <a:p>
            <a:pPr>
              <a:buFont typeface="Wingdings" pitchFamily="2" charset="2"/>
              <a:buChar char="Ø"/>
            </a:pPr>
            <a:endParaRPr lang="en-US" sz="2500" dirty="0"/>
          </a:p>
          <a:p>
            <a:pPr>
              <a:buFont typeface="Wingdings" pitchFamily="2" charset="2"/>
              <a:buChar char="Ø"/>
            </a:pPr>
            <a:r>
              <a:rPr lang="en-US" sz="2500" dirty="0"/>
              <a:t>Focus is on how and why as well as what</a:t>
            </a:r>
          </a:p>
        </p:txBody>
      </p:sp>
      <p:pic>
        <p:nvPicPr>
          <p:cNvPr id="1026" name="Picture 2" descr="C:\Users\spruitt\AppData\Local\Microsoft\Windows\Temporary Internet Files\Content.Outlook\VAFBDWU5\weave.jpg"/>
          <p:cNvPicPr>
            <a:picLocks noChangeAspect="1" noChangeArrowheads="1"/>
          </p:cNvPicPr>
          <p:nvPr/>
        </p:nvPicPr>
        <p:blipFill>
          <a:blip r:embed="rId3" cstate="print"/>
          <a:srcRect/>
          <a:stretch>
            <a:fillRect/>
          </a:stretch>
        </p:blipFill>
        <p:spPr bwMode="auto">
          <a:xfrm>
            <a:off x="254000" y="1774031"/>
            <a:ext cx="4243917" cy="4155281"/>
          </a:xfrm>
          <a:prstGeom prst="rect">
            <a:avLst/>
          </a:prstGeom>
          <a:noFill/>
        </p:spPr>
      </p:pic>
      <p:sp>
        <p:nvSpPr>
          <p:cNvPr id="2" name="TextBox 1"/>
          <p:cNvSpPr txBox="1"/>
          <p:nvPr/>
        </p:nvSpPr>
        <p:spPr>
          <a:xfrm>
            <a:off x="697926" y="6139190"/>
            <a:ext cx="7748147" cy="523220"/>
          </a:xfrm>
          <a:prstGeom prst="rect">
            <a:avLst/>
          </a:prstGeom>
          <a:noFill/>
        </p:spPr>
        <p:txBody>
          <a:bodyPr wrap="none" rtlCol="0">
            <a:spAutoFit/>
          </a:bodyPr>
          <a:lstStyle/>
          <a:p>
            <a:r>
              <a:rPr lang="en-US" sz="2800" b="1" dirty="0" smtClean="0">
                <a:solidFill>
                  <a:srgbClr val="FF0000"/>
                </a:solidFill>
              </a:rPr>
              <a:t>Look at the handout that has the three dimensions</a:t>
            </a:r>
            <a:endParaRPr lang="en-US" sz="2800" b="1" dirty="0">
              <a:solidFill>
                <a:srgbClr val="FF0000"/>
              </a:solidFill>
            </a:endParaRPr>
          </a:p>
        </p:txBody>
      </p:sp>
    </p:spTree>
    <p:extLst>
      <p:ext uri="{BB962C8B-B14F-4D97-AF65-F5344CB8AC3E}">
        <p14:creationId xmlns:p14="http://schemas.microsoft.com/office/powerpoint/2010/main" val="15057495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a:xfrm>
            <a:off x="108449" y="151509"/>
            <a:ext cx="7200900" cy="1143000"/>
          </a:xfrm>
          <a:gradFill flip="none" rotWithShape="1">
            <a:gsLst>
              <a:gs pos="0">
                <a:schemeClr val="accent3"/>
              </a:gs>
              <a:gs pos="100000">
                <a:srgbClr val="FFFFFF"/>
              </a:gs>
            </a:gsLst>
            <a:lin ang="18900000" scaled="0"/>
            <a:tileRect/>
          </a:gradFill>
          <a:ln w="28575" cmpd="sng">
            <a:solidFill>
              <a:schemeClr val="accent1"/>
            </a:solidFill>
          </a:ln>
        </p:spPr>
        <p:txBody>
          <a:bodyPr rtlCol="0">
            <a:normAutofit fontScale="90000"/>
          </a:bodyPr>
          <a:lstStyle/>
          <a:p>
            <a:pPr eaLnBrk="1" fontAlgn="auto" hangingPunct="1">
              <a:spcAft>
                <a:spcPts val="0"/>
              </a:spcAft>
              <a:defRPr/>
            </a:pPr>
            <a:r>
              <a:rPr lang="en-US" sz="3600" b="1" dirty="0" smtClean="0">
                <a:latin typeface="Arial" pitchFamily="34" charset="0"/>
                <a:ea typeface="+mj-ea"/>
                <a:cs typeface="+mj-cs"/>
              </a:rPr>
              <a:t>Science and Engineering Practices</a:t>
            </a:r>
            <a:endParaRPr lang="en-US" sz="3600" b="1" dirty="0">
              <a:latin typeface="Arial" pitchFamily="34" charset="0"/>
              <a:ea typeface="+mj-ea"/>
              <a:cs typeface="+mj-cs"/>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Rectangle 3"/>
          <p:cNvSpPr txBox="1">
            <a:spLocks noChangeArrowheads="1"/>
          </p:cNvSpPr>
          <p:nvPr/>
        </p:nvSpPr>
        <p:spPr>
          <a:xfrm>
            <a:off x="152400" y="1677028"/>
            <a:ext cx="4038600" cy="4191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44488" fontAlgn="auto">
              <a:lnSpc>
                <a:spcPct val="90000"/>
              </a:lnSpc>
              <a:spcAft>
                <a:spcPct val="20000"/>
              </a:spcAft>
              <a:buFontTx/>
              <a:buNone/>
              <a:defRPr/>
            </a:pPr>
            <a:r>
              <a:rPr lang="en-US" sz="2800" dirty="0" smtClean="0">
                <a:ea typeface="ＭＳ Ｐゴシック"/>
                <a:cs typeface="ＭＳ Ｐゴシック"/>
              </a:rPr>
              <a:t>1.  </a:t>
            </a:r>
            <a:r>
              <a:rPr lang="en-US" sz="2400" dirty="0" smtClean="0">
                <a:ea typeface="ＭＳ Ｐゴシック"/>
                <a:cs typeface="ＭＳ Ｐゴシック"/>
              </a:rPr>
              <a:t>Asking questions (science) and defining problems (engineering)</a:t>
            </a:r>
          </a:p>
          <a:p>
            <a:pPr marL="457200" indent="-344488" fontAlgn="auto">
              <a:lnSpc>
                <a:spcPct val="90000"/>
              </a:lnSpc>
              <a:spcAft>
                <a:spcPct val="20000"/>
              </a:spcAft>
              <a:buFontTx/>
              <a:buNone/>
              <a:defRPr/>
            </a:pPr>
            <a:r>
              <a:rPr lang="en-US" sz="2400" dirty="0" smtClean="0">
                <a:ea typeface="ＭＳ Ｐゴシック"/>
                <a:cs typeface="ＭＳ Ｐゴシック"/>
              </a:rPr>
              <a:t>2.  Developing and using models</a:t>
            </a:r>
          </a:p>
          <a:p>
            <a:pPr marL="457200" indent="-346075" fontAlgn="auto">
              <a:lnSpc>
                <a:spcPct val="90000"/>
              </a:lnSpc>
              <a:spcAft>
                <a:spcPct val="20000"/>
              </a:spcAft>
              <a:buFontTx/>
              <a:buAutoNum type="arabicPeriod" startAt="3"/>
              <a:defRPr/>
            </a:pPr>
            <a:r>
              <a:rPr lang="en-US" sz="2400" dirty="0" smtClean="0">
                <a:ea typeface="ＭＳ Ｐゴシック"/>
                <a:cs typeface="ＭＳ Ｐゴシック"/>
              </a:rPr>
              <a:t>Planning and carrying out investigations</a:t>
            </a:r>
          </a:p>
          <a:p>
            <a:pPr marL="457200" indent="-346075" fontAlgn="auto">
              <a:lnSpc>
                <a:spcPct val="90000"/>
              </a:lnSpc>
              <a:spcAft>
                <a:spcPct val="20000"/>
              </a:spcAft>
              <a:buFontTx/>
              <a:buAutoNum type="arabicPeriod" startAt="3"/>
              <a:defRPr/>
            </a:pPr>
            <a:r>
              <a:rPr lang="en-US" sz="2400" dirty="0" smtClean="0">
                <a:ea typeface="ＭＳ Ｐゴシック"/>
                <a:cs typeface="ＭＳ Ｐゴシック"/>
              </a:rPr>
              <a:t>Analyzing and interpreting data</a:t>
            </a:r>
          </a:p>
          <a:p>
            <a:pPr marL="457200" indent="-344488" fontAlgn="auto">
              <a:lnSpc>
                <a:spcPct val="90000"/>
              </a:lnSpc>
              <a:spcAft>
                <a:spcPct val="20000"/>
              </a:spcAft>
              <a:buFontTx/>
              <a:buNone/>
              <a:defRPr/>
            </a:pPr>
            <a:endParaRPr lang="en-US" sz="2400" dirty="0" smtClean="0">
              <a:solidFill>
                <a:schemeClr val="accent2"/>
              </a:solidFill>
              <a:ea typeface="ＭＳ Ｐゴシック"/>
              <a:cs typeface="ＭＳ Ｐゴシック"/>
            </a:endParaRPr>
          </a:p>
          <a:p>
            <a:pPr marL="457200" indent="-344488" fontAlgn="auto">
              <a:lnSpc>
                <a:spcPct val="90000"/>
              </a:lnSpc>
              <a:spcAft>
                <a:spcPct val="20000"/>
              </a:spcAft>
              <a:buFontTx/>
              <a:buNone/>
              <a:defRPr/>
            </a:pPr>
            <a:endParaRPr lang="en-US" sz="2400" dirty="0" smtClean="0">
              <a:solidFill>
                <a:schemeClr val="accent2"/>
              </a:solidFill>
              <a:ea typeface="ＭＳ Ｐゴシック"/>
              <a:cs typeface="ＭＳ Ｐゴシック"/>
            </a:endParaRPr>
          </a:p>
        </p:txBody>
      </p:sp>
      <p:sp>
        <p:nvSpPr>
          <p:cNvPr id="45059" name="Content Placeholder 3"/>
          <p:cNvSpPr txBox="1">
            <a:spLocks/>
          </p:cNvSpPr>
          <p:nvPr/>
        </p:nvSpPr>
        <p:spPr bwMode="auto">
          <a:xfrm>
            <a:off x="4267200" y="1677028"/>
            <a:ext cx="40386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3444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spcAft>
                <a:spcPct val="20000"/>
              </a:spcAft>
              <a:buFont typeface="Arial" charset="0"/>
              <a:buNone/>
            </a:pPr>
            <a:r>
              <a:rPr lang="en-US" dirty="0">
                <a:latin typeface="Calibri" charset="0"/>
              </a:rPr>
              <a:t>5.  Using mathematics and computational thinking</a:t>
            </a:r>
            <a:endParaRPr lang="en-US" sz="2000" dirty="0">
              <a:latin typeface="Calibri" charset="0"/>
            </a:endParaRPr>
          </a:p>
          <a:p>
            <a:pPr eaLnBrk="1" hangingPunct="1">
              <a:lnSpc>
                <a:spcPct val="90000"/>
              </a:lnSpc>
              <a:spcBef>
                <a:spcPct val="20000"/>
              </a:spcBef>
              <a:spcAft>
                <a:spcPct val="20000"/>
              </a:spcAft>
            </a:pPr>
            <a:r>
              <a:rPr lang="en-US" dirty="0">
                <a:latin typeface="Calibri" charset="0"/>
              </a:rPr>
              <a:t>6.  Constructing explanations (science) and designing solutions (engineering)</a:t>
            </a:r>
          </a:p>
          <a:p>
            <a:pPr eaLnBrk="1" hangingPunct="1">
              <a:lnSpc>
                <a:spcPct val="90000"/>
              </a:lnSpc>
              <a:spcBef>
                <a:spcPct val="20000"/>
              </a:spcBef>
              <a:spcAft>
                <a:spcPct val="20000"/>
              </a:spcAft>
            </a:pPr>
            <a:r>
              <a:rPr lang="en-US" dirty="0">
                <a:latin typeface="Calibri" charset="0"/>
              </a:rPr>
              <a:t>7.  Engaging in argument from evidence</a:t>
            </a:r>
          </a:p>
          <a:p>
            <a:pPr eaLnBrk="1" hangingPunct="1">
              <a:lnSpc>
                <a:spcPct val="90000"/>
              </a:lnSpc>
              <a:spcBef>
                <a:spcPct val="20000"/>
              </a:spcBef>
              <a:spcAft>
                <a:spcPct val="20000"/>
              </a:spcAft>
            </a:pPr>
            <a:r>
              <a:rPr lang="en-US" dirty="0">
                <a:latin typeface="Calibri" charset="0"/>
              </a:rPr>
              <a:t>8.  Obtaining, evaluating, and communicating information</a:t>
            </a:r>
          </a:p>
          <a:p>
            <a:pPr eaLnBrk="1" hangingPunct="1">
              <a:spcBef>
                <a:spcPct val="20000"/>
              </a:spcBef>
              <a:spcAft>
                <a:spcPct val="20000"/>
              </a:spcAft>
            </a:pPr>
            <a:endParaRPr lang="en-US" dirty="0">
              <a:solidFill>
                <a:schemeClr val="accent2"/>
              </a:solidFill>
              <a:latin typeface="Calibri" charset="0"/>
            </a:endParaRPr>
          </a:p>
        </p:txBody>
      </p:sp>
      <p:pic>
        <p:nvPicPr>
          <p:cNvPr id="7" name="Picture 6"/>
          <p:cNvPicPr>
            <a:picLocks noChangeAspect="1"/>
          </p:cNvPicPr>
          <p:nvPr/>
        </p:nvPicPr>
        <p:blipFill>
          <a:blip r:embed="rId3"/>
          <a:stretch>
            <a:fillRect/>
          </a:stretch>
        </p:blipFill>
        <p:spPr>
          <a:xfrm>
            <a:off x="7309349" y="151509"/>
            <a:ext cx="1749490" cy="1143000"/>
          </a:xfrm>
          <a:prstGeom prst="rect">
            <a:avLst/>
          </a:prstGeom>
        </p:spPr>
      </p:pic>
    </p:spTree>
    <p:extLst>
      <p:ext uri="{BB962C8B-B14F-4D97-AF65-F5344CB8AC3E}">
        <p14:creationId xmlns:p14="http://schemas.microsoft.com/office/powerpoint/2010/main" val="30656378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0" y="1447800"/>
            <a:ext cx="9144000" cy="5410200"/>
          </a:xfrm>
          <a:prstGeom prst="rect">
            <a:avLst/>
          </a:prstGeom>
          <a:solidFill>
            <a:srgbClr val="000000">
              <a:alpha val="0"/>
            </a:srgbClr>
          </a:solidFill>
          <a:ln w="36124">
            <a:solidFill>
              <a:srgbClr val="385D8A"/>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29698" name="Rectangle 2"/>
          <p:cNvSpPr>
            <a:spLocks/>
          </p:cNvSpPr>
          <p:nvPr/>
        </p:nvSpPr>
        <p:spPr bwMode="auto">
          <a:xfrm>
            <a:off x="0" y="227013"/>
            <a:ext cx="9144000" cy="1211262"/>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29699" name="Picture 3"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172200"/>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0" name="Rectangle 4"/>
          <p:cNvSpPr>
            <a:spLocks/>
          </p:cNvSpPr>
          <p:nvPr/>
        </p:nvSpPr>
        <p:spPr bwMode="auto">
          <a:xfrm>
            <a:off x="0" y="1447800"/>
            <a:ext cx="9144000" cy="5410200"/>
          </a:xfrm>
          <a:prstGeom prst="rect">
            <a:avLst/>
          </a:prstGeom>
          <a:solidFill>
            <a:srgbClr val="000000">
              <a:alpha val="0"/>
            </a:srgbClr>
          </a:solidFill>
          <a:ln w="36124">
            <a:solidFill>
              <a:srgbClr val="385D8A"/>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29701" name="Rectangle 5"/>
          <p:cNvSpPr>
            <a:spLocks/>
          </p:cNvSpPr>
          <p:nvPr/>
        </p:nvSpPr>
        <p:spPr bwMode="auto">
          <a:xfrm>
            <a:off x="0" y="227013"/>
            <a:ext cx="9144000" cy="1211262"/>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29702" name="Picture 6"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172200"/>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9703" name="Picture 7" descr="864916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68288"/>
            <a:ext cx="1779588" cy="1143000"/>
          </a:xfrm>
          <a:prstGeom prst="rect">
            <a:avLst/>
          </a:prstGeom>
          <a:noFill/>
          <a:ln w="9525">
            <a:solidFill>
              <a:srgbClr val="303A96"/>
            </a:solidFill>
            <a:round/>
            <a:headEnd/>
            <a:tailEnd/>
          </a:ln>
          <a:extLst>
            <a:ext uri="{909E8E84-426E-40DD-AFC4-6F175D3DCCD1}">
              <a14:hiddenFill xmlns:a14="http://schemas.microsoft.com/office/drawing/2010/main">
                <a:solidFill>
                  <a:srgbClr val="FFFFFF"/>
                </a:solidFill>
              </a14:hiddenFill>
            </a:ext>
          </a:extLst>
        </p:spPr>
      </p:pic>
      <p:sp>
        <p:nvSpPr>
          <p:cNvPr id="29704" name="Rectangle 8"/>
          <p:cNvSpPr>
            <a:spLocks noGrp="1" noChangeArrowheads="1"/>
          </p:cNvSpPr>
          <p:nvPr>
            <p:ph type="title"/>
          </p:nvPr>
        </p:nvSpPr>
        <p:spPr/>
        <p:txBody>
          <a:bodyPr lIns="88896" tIns="50798" rIns="88896" bIns="50798"/>
          <a:lstStyle/>
          <a:p>
            <a:pPr algn="l" defTabSz="911225" eaLnBrk="1" hangingPunct="1"/>
            <a:r>
              <a:rPr lang="en-US" altLang="en-US" sz="3200" dirty="0" smtClean="0">
                <a:latin typeface="Helvetica" charset="0"/>
                <a:sym typeface="Helvetica" charset="0"/>
              </a:rPr>
              <a:t>Crosscutting Concepts</a:t>
            </a:r>
            <a:endParaRPr lang="en-US" altLang="en-US" dirty="0" smtClean="0"/>
          </a:p>
        </p:txBody>
      </p:sp>
      <p:sp>
        <p:nvSpPr>
          <p:cNvPr id="29705" name="Rectangle 9"/>
          <p:cNvSpPr>
            <a:spLocks noGrp="1" noChangeArrowheads="1"/>
          </p:cNvSpPr>
          <p:nvPr>
            <p:ph type="body" idx="1"/>
          </p:nvPr>
        </p:nvSpPr>
        <p:spPr>
          <a:xfrm>
            <a:off x="914400" y="1600200"/>
            <a:ext cx="8229600" cy="4525963"/>
          </a:xfrm>
        </p:spPr>
        <p:txBody>
          <a:bodyPr lIns="88896" tIns="50798" rIns="88896" bIns="50798"/>
          <a:lstStyle/>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Patterns</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Cause and effect</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Scale, proportion, and quantity  </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Systems and system models </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Energy and matter</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Structure and function </a:t>
            </a:r>
          </a:p>
          <a:p>
            <a:pPr marL="260350" indent="-260350" defTabSz="911225" eaLnBrk="1" hangingPunct="1">
              <a:spcBef>
                <a:spcPts val="425"/>
              </a:spcBef>
              <a:buClr>
                <a:srgbClr val="303A96"/>
              </a:buClr>
              <a:buFontTx/>
              <a:buAutoNum type="arabicPeriod"/>
            </a:pPr>
            <a:r>
              <a:rPr lang="en-US" altLang="en-US" sz="2700" dirty="0" smtClean="0">
                <a:latin typeface="Helvetica" charset="0"/>
                <a:sym typeface="Helvetica" charset="0"/>
              </a:rPr>
              <a:t>Stability and change </a:t>
            </a:r>
          </a:p>
          <a:p>
            <a:pPr marL="260350" indent="-260350" defTabSz="911225" eaLnBrk="1" hangingPunct="1">
              <a:spcBef>
                <a:spcPts val="425"/>
              </a:spcBef>
              <a:buFont typeface="Arial" pitchFamily="34" charset="0"/>
              <a:buNone/>
            </a:pPr>
            <a:endParaRPr lang="en-US" altLang="en-US" sz="2700" dirty="0" smtClean="0">
              <a:latin typeface="Helvetica" charset="0"/>
              <a:sym typeface="Helvetica" charset="0"/>
            </a:endParaRPr>
          </a:p>
        </p:txBody>
      </p:sp>
    </p:spTree>
    <p:extLst>
      <p:ext uri="{BB962C8B-B14F-4D97-AF65-F5344CB8AC3E}">
        <p14:creationId xmlns:p14="http://schemas.microsoft.com/office/powerpoint/2010/main" val="108977726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44 Total Disciplinary Core Ideas (DCI)</a:t>
            </a:r>
            <a:endParaRPr lang="en-US" b="1" u="sng" dirty="0"/>
          </a:p>
        </p:txBody>
      </p:sp>
      <p:sp>
        <p:nvSpPr>
          <p:cNvPr id="3" name="Content Placeholder 2"/>
          <p:cNvSpPr>
            <a:spLocks noGrp="1"/>
          </p:cNvSpPr>
          <p:nvPr>
            <p:ph idx="1"/>
          </p:nvPr>
        </p:nvSpPr>
        <p:spPr/>
        <p:txBody>
          <a:bodyPr/>
          <a:lstStyle/>
          <a:p>
            <a:r>
              <a:rPr lang="en-US" sz="4800" dirty="0" smtClean="0"/>
              <a:t>1. Physical</a:t>
            </a:r>
          </a:p>
          <a:p>
            <a:r>
              <a:rPr lang="en-US" sz="4800" dirty="0" smtClean="0"/>
              <a:t>2. Life</a:t>
            </a:r>
          </a:p>
          <a:p>
            <a:r>
              <a:rPr lang="en-US" sz="4800" dirty="0" smtClean="0"/>
              <a:t>3. Earth and Space</a:t>
            </a:r>
          </a:p>
          <a:p>
            <a:r>
              <a:rPr lang="en-US" sz="4800" dirty="0" smtClean="0"/>
              <a:t>4. Engineering, Technology and the Applications of Science</a:t>
            </a:r>
          </a:p>
          <a:p>
            <a:pPr marL="0" indent="0">
              <a:buNone/>
            </a:pPr>
            <a:endParaRPr lang="en-US" dirty="0"/>
          </a:p>
        </p:txBody>
      </p:sp>
    </p:spTree>
    <p:extLst>
      <p:ext uri="{BB962C8B-B14F-4D97-AF65-F5344CB8AC3E}">
        <p14:creationId xmlns:p14="http://schemas.microsoft.com/office/powerpoint/2010/main" val="1975416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KCAS for Science</a:t>
            </a:r>
            <a:br>
              <a:rPr lang="en-US" dirty="0" smtClean="0"/>
            </a:br>
            <a:r>
              <a:rPr lang="en-US" dirty="0" smtClean="0"/>
              <a:t>(Kentucky Core Academic Standards)</a:t>
            </a:r>
            <a:endParaRPr lang="en-US" dirty="0"/>
          </a:p>
        </p:txBody>
      </p:sp>
      <p:sp>
        <p:nvSpPr>
          <p:cNvPr id="3" name="Content Placeholder 2"/>
          <p:cNvSpPr>
            <a:spLocks noGrp="1"/>
          </p:cNvSpPr>
          <p:nvPr>
            <p:ph idx="1"/>
          </p:nvPr>
        </p:nvSpPr>
        <p:spPr/>
        <p:txBody>
          <a:bodyPr/>
          <a:lstStyle/>
          <a:p>
            <a:r>
              <a:rPr lang="en-US" dirty="0" smtClean="0"/>
              <a:t>This is Kentucky’s adopted version of the NGSS</a:t>
            </a:r>
          </a:p>
          <a:p>
            <a:r>
              <a:rPr lang="en-US" dirty="0" smtClean="0"/>
              <a:t>This is the Topic Arrangement</a:t>
            </a:r>
          </a:p>
          <a:p>
            <a:r>
              <a:rPr lang="en-US" dirty="0" smtClean="0"/>
              <a:t>Located on my website:</a:t>
            </a:r>
          </a:p>
          <a:p>
            <a:endParaRPr lang="en-US" dirty="0"/>
          </a:p>
          <a:p>
            <a:pPr marL="0" indent="0">
              <a:buNone/>
            </a:pPr>
            <a:r>
              <a:rPr lang="en-US" dirty="0" smtClean="0">
                <a:hlinkClick r:id="rId2"/>
              </a:rPr>
              <a:t>www.kevincrumpscience.weebly.com</a:t>
            </a: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898310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r>
              <a:rPr lang="en-US" dirty="0" smtClean="0"/>
              <a:t>How do I read this document?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114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9408" y="1166018"/>
            <a:ext cx="4611168" cy="5310982"/>
          </a:xfrm>
        </p:spPr>
      </p:pic>
    </p:spTree>
    <p:extLst>
      <p:ext uri="{BB962C8B-B14F-4D97-AF65-F5344CB8AC3E}">
        <p14:creationId xmlns:p14="http://schemas.microsoft.com/office/powerpoint/2010/main" val="2913241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00134"/>
            <a:ext cx="5867400" cy="6757866"/>
          </a:xfrm>
        </p:spPr>
      </p:pic>
    </p:spTree>
    <p:extLst>
      <p:ext uri="{BB962C8B-B14F-4D97-AF65-F5344CB8AC3E}">
        <p14:creationId xmlns:p14="http://schemas.microsoft.com/office/powerpoint/2010/main" val="2851467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29600" cy="4572000"/>
          </a:xfrm>
        </p:spPr>
        <p:txBody>
          <a:bodyPr>
            <a:normAutofit lnSpcReduction="10000"/>
          </a:bodyPr>
          <a:lstStyle/>
          <a:p>
            <a:pPr marL="0" indent="0">
              <a:buNone/>
            </a:pPr>
            <a:endParaRPr lang="en-US" dirty="0" smtClean="0"/>
          </a:p>
          <a:p>
            <a:r>
              <a:rPr lang="en-US" dirty="0" smtClean="0"/>
              <a:t>Use the activity handout and the information from the next few slides to demonstrate how the NGSS is presented within the Framework.</a:t>
            </a:r>
            <a:endParaRPr lang="en-US" dirty="0"/>
          </a:p>
          <a:p>
            <a:r>
              <a:rPr lang="en-US" dirty="0" smtClean="0"/>
              <a:t>Open to any content page within the KCAS for Science </a:t>
            </a:r>
          </a:p>
          <a:p>
            <a:pPr marL="0" indent="0">
              <a:buNone/>
            </a:pPr>
            <a:endParaRPr lang="en-US" dirty="0" smtClean="0"/>
          </a:p>
          <a:p>
            <a:pPr marL="0" indent="0" algn="ctr">
              <a:buNone/>
            </a:pPr>
            <a:r>
              <a:rPr lang="en-US" sz="6000" b="1" i="1" dirty="0" smtClean="0"/>
              <a:t>What’s In The Box?</a:t>
            </a:r>
            <a:endParaRPr lang="en-US" sz="6000" b="1" i="1" dirty="0"/>
          </a:p>
          <a:p>
            <a:pPr marL="0" indent="0">
              <a:buNone/>
            </a:pPr>
            <a:endParaRPr lang="en-US" dirty="0" smtClean="0"/>
          </a:p>
        </p:txBody>
      </p:sp>
      <p:sp>
        <p:nvSpPr>
          <p:cNvPr id="4" name="Title 3"/>
          <p:cNvSpPr txBox="1">
            <a:spLocks noGrp="1"/>
          </p:cNvSpPr>
          <p:nvPr>
            <p:ph type="title"/>
          </p:nvPr>
        </p:nvSpPr>
        <p:spPr>
          <a:xfrm>
            <a:off x="3529886" y="461417"/>
            <a:ext cx="2084224" cy="769441"/>
          </a:xfrm>
          <a:prstGeom prst="rect">
            <a:avLst/>
          </a:prstGeom>
          <a:noFill/>
        </p:spPr>
        <p:txBody>
          <a:bodyPr wrap="none" rtlCol="0">
            <a:spAutoFit/>
          </a:bodyPr>
          <a:lstStyle/>
          <a:p>
            <a:r>
              <a:rPr lang="en-US" b="1" i="1" dirty="0" smtClean="0"/>
              <a:t> Activity</a:t>
            </a:r>
            <a:endParaRPr lang="en-US" b="1" i="1" dirty="0"/>
          </a:p>
        </p:txBody>
      </p:sp>
    </p:spTree>
    <p:extLst>
      <p:ext uri="{BB962C8B-B14F-4D97-AF65-F5344CB8AC3E}">
        <p14:creationId xmlns:p14="http://schemas.microsoft.com/office/powerpoint/2010/main" val="2175624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srcRect/>
          <a:stretch>
            <a:fillRect/>
          </a:stretch>
        </p:blipFill>
        <p:spPr bwMode="auto">
          <a:xfrm>
            <a:off x="304801" y="19356"/>
            <a:ext cx="2057399" cy="919294"/>
          </a:xfrm>
          <a:prstGeom prst="rect">
            <a:avLst/>
          </a:prstGeom>
          <a:noFill/>
          <a:ln w="9525">
            <a:noFill/>
            <a:miter lim="800000"/>
            <a:headEnd/>
            <a:tailEnd/>
          </a:ln>
        </p:spPr>
      </p:pic>
      <p:sp>
        <p:nvSpPr>
          <p:cNvPr id="2" name="TextBox 1"/>
          <p:cNvSpPr txBox="1"/>
          <p:nvPr/>
        </p:nvSpPr>
        <p:spPr>
          <a:xfrm>
            <a:off x="2385204" y="-46831"/>
            <a:ext cx="5791199" cy="769441"/>
          </a:xfrm>
          <a:prstGeom prst="rect">
            <a:avLst/>
          </a:prstGeom>
          <a:noFill/>
        </p:spPr>
        <p:txBody>
          <a:bodyPr wrap="square" rtlCol="0">
            <a:spAutoFit/>
          </a:bodyPr>
          <a:lstStyle/>
          <a:p>
            <a:pPr algn="ctr"/>
            <a:r>
              <a:rPr lang="en-US" sz="4400" b="1" dirty="0" smtClean="0"/>
              <a:t>What can we do today?</a:t>
            </a:r>
          </a:p>
        </p:txBody>
      </p:sp>
      <p:sp>
        <p:nvSpPr>
          <p:cNvPr id="3" name="TextBox 2"/>
          <p:cNvSpPr txBox="1"/>
          <p:nvPr/>
        </p:nvSpPr>
        <p:spPr>
          <a:xfrm>
            <a:off x="-37381" y="944011"/>
            <a:ext cx="9177068" cy="8710077"/>
          </a:xfrm>
          <a:prstGeom prst="rect">
            <a:avLst/>
          </a:prstGeom>
          <a:noFill/>
        </p:spPr>
        <p:txBody>
          <a:bodyPr wrap="square" rtlCol="0">
            <a:spAutoFit/>
          </a:bodyPr>
          <a:lstStyle/>
          <a:p>
            <a:pPr marL="457200" indent="-457200">
              <a:buFontTx/>
              <a:buChar char="-"/>
            </a:pPr>
            <a:r>
              <a:rPr lang="en-US" sz="3200" dirty="0" smtClean="0"/>
              <a:t>Overview of NGSS and the Three Dimensions</a:t>
            </a:r>
          </a:p>
          <a:p>
            <a:pPr marL="457200" indent="-457200">
              <a:buFontTx/>
              <a:buChar char="-"/>
            </a:pPr>
            <a:r>
              <a:rPr lang="en-US" sz="3200" dirty="0" smtClean="0"/>
              <a:t>Look at resources to help understand NGSS</a:t>
            </a:r>
          </a:p>
          <a:p>
            <a:pPr marL="457200" indent="-457200">
              <a:buFontTx/>
              <a:buChar char="-"/>
            </a:pPr>
            <a:r>
              <a:rPr lang="en-US" sz="3200" dirty="0"/>
              <a:t>Microscope </a:t>
            </a:r>
            <a:r>
              <a:rPr lang="en-US" sz="3200" dirty="0" smtClean="0"/>
              <a:t>Investigation I and II</a:t>
            </a:r>
          </a:p>
          <a:p>
            <a:pPr marL="457200" indent="-457200">
              <a:buFontTx/>
              <a:buChar char="-"/>
            </a:pPr>
            <a:r>
              <a:rPr lang="en-US" sz="3200" dirty="0" smtClean="0"/>
              <a:t>Bundling Activity</a:t>
            </a:r>
          </a:p>
          <a:p>
            <a:pPr marL="457200" indent="-457200">
              <a:buFontTx/>
              <a:buChar char="-"/>
            </a:pPr>
            <a:r>
              <a:rPr lang="en-US" sz="3200" dirty="0" smtClean="0"/>
              <a:t>Long-Term plan sheet calendar</a:t>
            </a:r>
          </a:p>
          <a:p>
            <a:pPr marL="457200" indent="-457200">
              <a:buFontTx/>
              <a:buChar char="-"/>
            </a:pPr>
            <a:r>
              <a:rPr lang="en-US" sz="3200" dirty="0" smtClean="0"/>
              <a:t>Physics </a:t>
            </a:r>
            <a:r>
              <a:rPr lang="en-US" sz="3200" dirty="0" smtClean="0"/>
              <a:t>Progression investigations</a:t>
            </a:r>
          </a:p>
          <a:p>
            <a:pPr marL="457200" indent="-457200">
              <a:buFontTx/>
              <a:buChar char="-"/>
            </a:pPr>
            <a:r>
              <a:rPr lang="en-US" sz="3200" dirty="0" err="1" smtClean="0"/>
              <a:t>PHeT</a:t>
            </a:r>
            <a:r>
              <a:rPr lang="en-US" sz="3200" dirty="0" smtClean="0"/>
              <a:t> </a:t>
            </a:r>
            <a:r>
              <a:rPr lang="en-US" sz="3200" dirty="0" smtClean="0"/>
              <a:t>simulations and other online resources</a:t>
            </a:r>
            <a:endParaRPr lang="en-US" sz="3200" dirty="0" smtClean="0"/>
          </a:p>
          <a:p>
            <a:pPr marL="457200" indent="-457200">
              <a:buFontTx/>
              <a:buChar char="-"/>
            </a:pPr>
            <a:r>
              <a:rPr lang="en-US" sz="3200" dirty="0" smtClean="0"/>
              <a:t>Time to plan and discuss with grade band partner</a:t>
            </a:r>
          </a:p>
          <a:p>
            <a:pPr marL="457200" indent="-457200">
              <a:buFontTx/>
              <a:buChar char="-"/>
            </a:pPr>
            <a:r>
              <a:rPr lang="en-US" sz="3200" dirty="0" smtClean="0"/>
              <a:t>Engineering Investigations</a:t>
            </a:r>
          </a:p>
          <a:p>
            <a:pPr marL="457200" indent="-457200">
              <a:buFontTx/>
              <a:buChar char="-"/>
            </a:pPr>
            <a:r>
              <a:rPr lang="en-US" sz="3200" dirty="0" smtClean="0"/>
              <a:t>Formative Assessment Probes by Page </a:t>
            </a:r>
            <a:r>
              <a:rPr lang="en-US" sz="3200" dirty="0" smtClean="0"/>
              <a:t>Keeley</a:t>
            </a:r>
          </a:p>
          <a:p>
            <a:pPr marL="457200" indent="-457200">
              <a:buFontTx/>
              <a:buChar char="-"/>
            </a:pPr>
            <a:r>
              <a:rPr lang="en-US" sz="3200" dirty="0" smtClean="0"/>
              <a:t>Analyze PLTW Launch modules and compare with NGSS</a:t>
            </a:r>
            <a:endParaRPr lang="en-US" sz="3200" dirty="0" smtClean="0"/>
          </a:p>
          <a:p>
            <a:endParaRPr lang="en-US" sz="3200" dirty="0" smtClean="0"/>
          </a:p>
          <a:p>
            <a:pPr marL="457200" indent="-457200">
              <a:buFontTx/>
              <a:buChar char="-"/>
            </a:pPr>
            <a:endParaRPr lang="en-US" sz="3200" dirty="0" smtClean="0"/>
          </a:p>
          <a:p>
            <a:pPr marL="457200" indent="-457200">
              <a:buFontTx/>
              <a:buChar char="-"/>
            </a:pPr>
            <a:endParaRPr lang="en-US" sz="2800" dirty="0"/>
          </a:p>
          <a:p>
            <a:pPr marL="285750" indent="-285750">
              <a:buFontTx/>
              <a:buChar char="-"/>
            </a:pPr>
            <a:endParaRPr lang="en-US" sz="2800" b="1" dirty="0" smtClean="0"/>
          </a:p>
          <a:p>
            <a:endParaRPr lang="en-US" sz="2800" b="1" dirty="0" smtClean="0"/>
          </a:p>
          <a:p>
            <a:endParaRPr lang="en-US" sz="2800" b="1" dirty="0" smtClean="0"/>
          </a:p>
        </p:txBody>
      </p:sp>
    </p:spTree>
    <p:extLst>
      <p:ext uri="{BB962C8B-B14F-4D97-AF65-F5344CB8AC3E}">
        <p14:creationId xmlns:p14="http://schemas.microsoft.com/office/powerpoint/2010/main" val="3560565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399" cy="66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1000" y="76200"/>
            <a:ext cx="4724400" cy="1905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228600" y="243870"/>
            <a:ext cx="2971800" cy="2000548"/>
          </a:xfrm>
          <a:prstGeom prst="rect">
            <a:avLst/>
          </a:prstGeom>
          <a:noFill/>
        </p:spPr>
        <p:txBody>
          <a:bodyPr wrap="square" rtlCol="0">
            <a:spAutoFit/>
          </a:bodyPr>
          <a:lstStyle/>
          <a:p>
            <a:pPr algn="ctr"/>
            <a:r>
              <a:rPr lang="en-US" sz="3200" b="1" dirty="0" smtClean="0">
                <a:solidFill>
                  <a:prstClr val="black"/>
                </a:solidFill>
              </a:rPr>
              <a:t>Performance Expectations</a:t>
            </a:r>
          </a:p>
          <a:p>
            <a:pPr algn="ctr"/>
            <a:r>
              <a:rPr lang="en-US" sz="2800" b="1" dirty="0">
                <a:solidFill>
                  <a:prstClr val="black"/>
                </a:solidFill>
              </a:rPr>
              <a:t>(</a:t>
            </a:r>
            <a:r>
              <a:rPr lang="en-US" sz="2800" b="1" dirty="0" smtClean="0">
                <a:solidFill>
                  <a:prstClr val="black"/>
                </a:solidFill>
              </a:rPr>
              <a:t>What is assessed)</a:t>
            </a:r>
          </a:p>
          <a:p>
            <a:endParaRPr lang="en-US" sz="3200" b="1" dirty="0">
              <a:solidFill>
                <a:prstClr val="black"/>
              </a:solidFill>
            </a:endParaRPr>
          </a:p>
        </p:txBody>
      </p:sp>
      <p:sp>
        <p:nvSpPr>
          <p:cNvPr id="6" name="Right Arrow 5"/>
          <p:cNvSpPr/>
          <p:nvPr/>
        </p:nvSpPr>
        <p:spPr>
          <a:xfrm>
            <a:off x="3429000" y="817487"/>
            <a:ext cx="6096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68" y="2743200"/>
            <a:ext cx="3398194"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228600" y="2743200"/>
            <a:ext cx="3352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078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4233659"/>
              </p:ext>
            </p:extLst>
          </p:nvPr>
        </p:nvGraphicFramePr>
        <p:xfrm>
          <a:off x="381000" y="533400"/>
          <a:ext cx="8382000" cy="579120"/>
        </p:xfrm>
        <a:graphic>
          <a:graphicData uri="http://schemas.openxmlformats.org/drawingml/2006/table">
            <a:tbl>
              <a:tblPr firstRow="1" bandRow="1">
                <a:tableStyleId>{5C22544A-7EE6-4342-B048-85BDC9FD1C3A}</a:tableStyleId>
              </a:tblPr>
              <a:tblGrid>
                <a:gridCol w="8382000"/>
              </a:tblGrid>
              <a:tr h="370840">
                <a:tc>
                  <a:txBody>
                    <a:bodyPr/>
                    <a:lstStyle/>
                    <a:p>
                      <a:r>
                        <a:rPr lang="en-US" sz="3200" u="sng" dirty="0" smtClean="0">
                          <a:solidFill>
                            <a:sysClr val="windowText" lastClr="000000"/>
                          </a:solidFill>
                        </a:rPr>
                        <a:t>Grade</a:t>
                      </a:r>
                      <a:r>
                        <a:rPr lang="en-US" sz="3200" u="sng" baseline="0" dirty="0" smtClean="0">
                          <a:solidFill>
                            <a:sysClr val="windowText" lastClr="000000"/>
                          </a:solidFill>
                        </a:rPr>
                        <a:t> Level. Topic</a:t>
                      </a:r>
                      <a:endParaRPr lang="en-US" sz="2000" u="sng"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0638753"/>
              </p:ext>
            </p:extLst>
          </p:nvPr>
        </p:nvGraphicFramePr>
        <p:xfrm>
          <a:off x="381000" y="1219200"/>
          <a:ext cx="8382000" cy="5181600"/>
        </p:xfrm>
        <a:graphic>
          <a:graphicData uri="http://schemas.openxmlformats.org/drawingml/2006/table">
            <a:tbl>
              <a:tblPr firstRow="1" bandRow="1">
                <a:tableStyleId>{5C22544A-7EE6-4342-B048-85BDC9FD1C3A}</a:tableStyleId>
              </a:tblPr>
              <a:tblGrid>
                <a:gridCol w="8382000"/>
              </a:tblGrid>
              <a:tr h="5181600">
                <a:tc>
                  <a:txBody>
                    <a:bodyPr/>
                    <a:lstStyle/>
                    <a:p>
                      <a:r>
                        <a:rPr lang="en-US" sz="2800" b="1" i="1" dirty="0" smtClean="0">
                          <a:solidFill>
                            <a:sysClr val="windowText" lastClr="000000"/>
                          </a:solidFill>
                        </a:rPr>
                        <a:t>Students who demonstrate understanding can</a:t>
                      </a:r>
                      <a:r>
                        <a:rPr lang="en-US" sz="2800" b="1" dirty="0" smtClean="0">
                          <a:solidFill>
                            <a:sysClr val="windowText" lastClr="000000"/>
                          </a:solidFill>
                        </a:rPr>
                        <a:t>:</a:t>
                      </a:r>
                    </a:p>
                    <a:p>
                      <a:endParaRPr lang="en-US" sz="2800" b="1" dirty="0" smtClean="0">
                        <a:solidFill>
                          <a:sysClr val="windowText" lastClr="000000"/>
                        </a:solidFill>
                      </a:endParaRPr>
                    </a:p>
                    <a:p>
                      <a:r>
                        <a:rPr lang="en-US" sz="2000" b="1" dirty="0" smtClean="0">
                          <a:solidFill>
                            <a:sysClr val="windowText" lastClr="000000"/>
                          </a:solidFill>
                        </a:rPr>
                        <a:t>Code – represents</a:t>
                      </a:r>
                      <a:r>
                        <a:rPr lang="en-US" sz="2000" b="1" baseline="0" dirty="0" smtClean="0">
                          <a:solidFill>
                            <a:sysClr val="windowText" lastClr="000000"/>
                          </a:solidFill>
                        </a:rPr>
                        <a:t> the specific Performance Expectations written in black.</a:t>
                      </a:r>
                    </a:p>
                    <a:p>
                      <a:endParaRPr lang="en-US" sz="2800" b="1" dirty="0" smtClean="0">
                        <a:solidFill>
                          <a:sysClr val="windowText" lastClr="000000"/>
                        </a:solidFill>
                      </a:endParaRPr>
                    </a:p>
                    <a:p>
                      <a:r>
                        <a:rPr lang="en-US" sz="2800" b="1" dirty="0" smtClean="0">
                          <a:solidFill>
                            <a:sysClr val="windowText" lastClr="000000"/>
                          </a:solidFill>
                        </a:rPr>
                        <a:t>After</a:t>
                      </a:r>
                      <a:r>
                        <a:rPr lang="en-US" sz="2800" b="1" baseline="0" dirty="0" smtClean="0">
                          <a:solidFill>
                            <a:sysClr val="windowText" lastClr="000000"/>
                          </a:solidFill>
                        </a:rPr>
                        <a:t> each Performance Expectation it will be followed by two statements in </a:t>
                      </a:r>
                      <a:r>
                        <a:rPr lang="en-US" sz="2800" b="1" baseline="0" dirty="0" smtClean="0">
                          <a:solidFill>
                            <a:srgbClr val="FF0000"/>
                          </a:solidFill>
                        </a:rPr>
                        <a:t>red</a:t>
                      </a:r>
                      <a:r>
                        <a:rPr lang="en-US" sz="2800" b="1" baseline="0" dirty="0" smtClean="0">
                          <a:solidFill>
                            <a:sysClr val="windowText" lastClr="000000"/>
                          </a:solidFill>
                        </a:rPr>
                        <a:t>:</a:t>
                      </a:r>
                    </a:p>
                    <a:p>
                      <a:endParaRPr lang="en-US" sz="2800" b="1" baseline="0" dirty="0" smtClean="0">
                        <a:solidFill>
                          <a:sysClr val="windowText" lastClr="000000"/>
                        </a:solidFill>
                      </a:endParaRPr>
                    </a:p>
                    <a:p>
                      <a:r>
                        <a:rPr lang="en-US" sz="2800" b="1" u="sng" baseline="0" dirty="0" smtClean="0">
                          <a:solidFill>
                            <a:srgbClr val="FF0000"/>
                          </a:solidFill>
                        </a:rPr>
                        <a:t>Clarification Statement</a:t>
                      </a:r>
                    </a:p>
                    <a:p>
                      <a:endParaRPr lang="en-US" sz="2800" b="1" baseline="0" dirty="0" smtClean="0">
                        <a:solidFill>
                          <a:srgbClr val="FF0000"/>
                        </a:solidFill>
                      </a:endParaRPr>
                    </a:p>
                    <a:p>
                      <a:r>
                        <a:rPr lang="en-US" sz="2800" b="1" u="sng" baseline="0" dirty="0" smtClean="0">
                          <a:solidFill>
                            <a:srgbClr val="FF0000"/>
                          </a:solidFill>
                        </a:rPr>
                        <a:t>Assessment Boundary</a:t>
                      </a:r>
                      <a:endParaRPr lang="en-US" sz="2800" b="1" u="sng" dirty="0" smtClean="0">
                        <a:solidFill>
                          <a:srgbClr val="FF0000"/>
                        </a:solidFill>
                      </a:endParaRPr>
                    </a:p>
                    <a:p>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469713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399" cy="66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1000" y="1981200"/>
            <a:ext cx="4724400" cy="2971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17" y="2760453"/>
            <a:ext cx="2947536" cy="33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469928"/>
            <a:ext cx="2286000" cy="1569660"/>
          </a:xfrm>
          <a:prstGeom prst="rect">
            <a:avLst/>
          </a:prstGeom>
          <a:noFill/>
        </p:spPr>
        <p:txBody>
          <a:bodyPr wrap="square" rtlCol="0">
            <a:spAutoFit/>
          </a:bodyPr>
          <a:lstStyle/>
          <a:p>
            <a:pPr algn="ctr"/>
            <a:r>
              <a:rPr lang="en-US" sz="3200" b="1" dirty="0" smtClean="0">
                <a:solidFill>
                  <a:prstClr val="black"/>
                </a:solidFill>
              </a:rPr>
              <a:t>Foundation Box</a:t>
            </a:r>
          </a:p>
          <a:p>
            <a:endParaRPr lang="en-US" sz="3200" b="1" dirty="0">
              <a:solidFill>
                <a:prstClr val="black"/>
              </a:solidFill>
            </a:endParaRPr>
          </a:p>
        </p:txBody>
      </p:sp>
      <p:sp>
        <p:nvSpPr>
          <p:cNvPr id="8" name="Right Arrow 7"/>
          <p:cNvSpPr/>
          <p:nvPr/>
        </p:nvSpPr>
        <p:spPr>
          <a:xfrm>
            <a:off x="2432649" y="2133600"/>
            <a:ext cx="162098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72528" y="3733800"/>
            <a:ext cx="33528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00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b="1" dirty="0" smtClean="0"/>
              <a:t>The THREE DIMENSIONS:</a:t>
            </a:r>
            <a:br>
              <a:rPr lang="en-US" sz="1600" b="1" dirty="0" smtClean="0"/>
            </a:br>
            <a:r>
              <a:rPr lang="en-US" dirty="0" smtClean="0"/>
              <a:t>The Foundation Box </a:t>
            </a:r>
            <a:r>
              <a:rPr lang="en-US" sz="2700" dirty="0" smtClean="0"/>
              <a:t>(in the middle)</a:t>
            </a:r>
            <a:endParaRPr lang="en-US" sz="27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2274217"/>
              </p:ext>
            </p:extLst>
          </p:nvPr>
        </p:nvGraphicFramePr>
        <p:xfrm>
          <a:off x="457200" y="1600200"/>
          <a:ext cx="8229600" cy="5029200"/>
        </p:xfrm>
        <a:graphic>
          <a:graphicData uri="http://schemas.openxmlformats.org/drawingml/2006/table">
            <a:tbl>
              <a:tblPr firstRow="1" bandRow="1">
                <a:tableStyleId>{5C22544A-7EE6-4342-B048-85BDC9FD1C3A}</a:tableStyleId>
              </a:tblPr>
              <a:tblGrid>
                <a:gridCol w="2743200"/>
                <a:gridCol w="2743200"/>
                <a:gridCol w="2743200"/>
              </a:tblGrid>
              <a:tr h="4724400">
                <a:tc>
                  <a:txBody>
                    <a:bodyPr/>
                    <a:lstStyle/>
                    <a:p>
                      <a:pPr algn="ctr"/>
                      <a:endParaRPr lang="en-US" sz="3600" dirty="0" smtClean="0">
                        <a:solidFill>
                          <a:srgbClr val="0070C0"/>
                        </a:solidFill>
                      </a:endParaRPr>
                    </a:p>
                    <a:p>
                      <a:pPr algn="ctr"/>
                      <a:r>
                        <a:rPr lang="en-US" sz="3600" dirty="0" smtClean="0">
                          <a:solidFill>
                            <a:srgbClr val="0070C0"/>
                          </a:solidFill>
                        </a:rPr>
                        <a:t>Blue</a:t>
                      </a:r>
                      <a:endParaRPr lang="en-US" sz="3600" baseline="0" dirty="0" smtClean="0">
                        <a:solidFill>
                          <a:srgbClr val="0070C0"/>
                        </a:solidFill>
                      </a:endParaRPr>
                    </a:p>
                    <a:p>
                      <a:pPr algn="ctr"/>
                      <a:endParaRPr lang="en-US" sz="3600" baseline="0" dirty="0" smtClean="0">
                        <a:solidFill>
                          <a:srgbClr val="0070C0"/>
                        </a:solidFill>
                      </a:endParaRPr>
                    </a:p>
                    <a:p>
                      <a:pPr algn="ctr"/>
                      <a:endParaRPr lang="en-US" sz="3600" baseline="0" dirty="0" smtClean="0">
                        <a:solidFill>
                          <a:srgbClr val="0070C0"/>
                        </a:solidFill>
                      </a:endParaRPr>
                    </a:p>
                    <a:p>
                      <a:pPr algn="ctr"/>
                      <a:r>
                        <a:rPr lang="en-US" sz="3600" baseline="0" dirty="0" smtClean="0">
                          <a:solidFill>
                            <a:srgbClr val="0070C0"/>
                          </a:solidFill>
                        </a:rPr>
                        <a:t>Science </a:t>
                      </a:r>
                    </a:p>
                    <a:p>
                      <a:pPr algn="ctr"/>
                      <a:r>
                        <a:rPr lang="en-US" sz="3600" baseline="0" dirty="0" smtClean="0">
                          <a:solidFill>
                            <a:srgbClr val="0070C0"/>
                          </a:solidFill>
                        </a:rPr>
                        <a:t>and </a:t>
                      </a:r>
                    </a:p>
                    <a:p>
                      <a:pPr algn="ctr"/>
                      <a:r>
                        <a:rPr lang="en-US" sz="3600" baseline="0" dirty="0" smtClean="0">
                          <a:solidFill>
                            <a:srgbClr val="0070C0"/>
                          </a:solidFill>
                        </a:rPr>
                        <a:t>Engineering </a:t>
                      </a:r>
                    </a:p>
                    <a:p>
                      <a:pPr algn="ctr"/>
                      <a:r>
                        <a:rPr lang="en-US" sz="3600" baseline="0" dirty="0" smtClean="0">
                          <a:solidFill>
                            <a:srgbClr val="0070C0"/>
                          </a:solidFill>
                        </a:rPr>
                        <a:t>Practices</a:t>
                      </a:r>
                    </a:p>
                    <a:p>
                      <a:pPr algn="ctr"/>
                      <a:endParaRPr lang="en-US" sz="3600" baseline="0" dirty="0" smtClean="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600" dirty="0" smtClean="0">
                        <a:solidFill>
                          <a:sysClr val="windowText" lastClr="000000"/>
                        </a:solidFill>
                      </a:endParaRPr>
                    </a:p>
                    <a:p>
                      <a:pPr algn="ctr"/>
                      <a:r>
                        <a:rPr lang="en-US" sz="3600" dirty="0" smtClean="0">
                          <a:solidFill>
                            <a:schemeClr val="accent6"/>
                          </a:solidFill>
                        </a:rPr>
                        <a:t>Orange</a:t>
                      </a:r>
                    </a:p>
                    <a:p>
                      <a:pPr algn="ctr"/>
                      <a:endParaRPr lang="en-US" sz="3600" dirty="0" smtClean="0">
                        <a:solidFill>
                          <a:schemeClr val="accent6"/>
                        </a:solidFill>
                      </a:endParaRPr>
                    </a:p>
                    <a:p>
                      <a:pPr algn="ctr"/>
                      <a:endParaRPr lang="en-US" sz="3600" dirty="0" smtClean="0">
                        <a:solidFill>
                          <a:schemeClr val="accent6"/>
                        </a:solidFill>
                      </a:endParaRPr>
                    </a:p>
                    <a:p>
                      <a:pPr algn="ctr"/>
                      <a:r>
                        <a:rPr lang="en-US" sz="3600" dirty="0" smtClean="0">
                          <a:solidFill>
                            <a:schemeClr val="accent6"/>
                          </a:solidFill>
                        </a:rPr>
                        <a:t>Disciplinary</a:t>
                      </a:r>
                    </a:p>
                    <a:p>
                      <a:pPr algn="ctr"/>
                      <a:r>
                        <a:rPr lang="en-US" sz="3600" dirty="0" smtClean="0">
                          <a:solidFill>
                            <a:schemeClr val="accent6"/>
                          </a:solidFill>
                        </a:rPr>
                        <a:t>Core </a:t>
                      </a:r>
                    </a:p>
                    <a:p>
                      <a:pPr algn="ctr"/>
                      <a:r>
                        <a:rPr lang="en-US" sz="3600" dirty="0" smtClean="0">
                          <a:solidFill>
                            <a:schemeClr val="accent6"/>
                          </a:solidFill>
                        </a:rPr>
                        <a:t>Ideas</a:t>
                      </a:r>
                      <a:endParaRPr lang="en-US" sz="36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600" dirty="0" smtClean="0">
                        <a:solidFill>
                          <a:sysClr val="windowText" lastClr="000000"/>
                        </a:solidFill>
                      </a:endParaRPr>
                    </a:p>
                    <a:p>
                      <a:pPr algn="ctr"/>
                      <a:r>
                        <a:rPr lang="en-US" sz="3600" dirty="0" smtClean="0">
                          <a:solidFill>
                            <a:srgbClr val="00B050"/>
                          </a:solidFill>
                        </a:rPr>
                        <a:t>Green</a:t>
                      </a:r>
                    </a:p>
                    <a:p>
                      <a:pPr algn="ctr"/>
                      <a:endParaRPr lang="en-US" sz="3600" dirty="0" smtClean="0">
                        <a:solidFill>
                          <a:srgbClr val="00B050"/>
                        </a:solidFill>
                      </a:endParaRPr>
                    </a:p>
                    <a:p>
                      <a:pPr algn="ctr"/>
                      <a:endParaRPr lang="en-US" sz="3600" dirty="0" smtClean="0">
                        <a:solidFill>
                          <a:srgbClr val="00B050"/>
                        </a:solidFill>
                      </a:endParaRPr>
                    </a:p>
                    <a:p>
                      <a:pPr algn="ctr"/>
                      <a:r>
                        <a:rPr lang="en-US" sz="3600" dirty="0" smtClean="0">
                          <a:solidFill>
                            <a:srgbClr val="00B050"/>
                          </a:solidFill>
                        </a:rPr>
                        <a:t>Crosscutting</a:t>
                      </a:r>
                    </a:p>
                    <a:p>
                      <a:pPr algn="ctr"/>
                      <a:r>
                        <a:rPr lang="en-US" sz="3600" dirty="0" smtClean="0">
                          <a:solidFill>
                            <a:srgbClr val="00B050"/>
                          </a:solidFill>
                        </a:rPr>
                        <a:t>Concepts</a:t>
                      </a:r>
                      <a:endParaRPr lang="en-US" sz="3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87792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399" cy="66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7927" y="4953000"/>
            <a:ext cx="4724400" cy="1752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457200" y="5135940"/>
            <a:ext cx="2209800" cy="1569660"/>
          </a:xfrm>
          <a:prstGeom prst="rect">
            <a:avLst/>
          </a:prstGeom>
          <a:noFill/>
        </p:spPr>
        <p:txBody>
          <a:bodyPr wrap="square" rtlCol="0">
            <a:spAutoFit/>
          </a:bodyPr>
          <a:lstStyle/>
          <a:p>
            <a:pPr algn="ctr"/>
            <a:r>
              <a:rPr lang="en-US" sz="3200" b="1" dirty="0">
                <a:solidFill>
                  <a:prstClr val="black"/>
                </a:solidFill>
              </a:rPr>
              <a:t> </a:t>
            </a:r>
            <a:r>
              <a:rPr lang="en-US" sz="3200" b="1" dirty="0" smtClean="0">
                <a:solidFill>
                  <a:prstClr val="black"/>
                </a:solidFill>
              </a:rPr>
              <a:t>Connection</a:t>
            </a:r>
          </a:p>
          <a:p>
            <a:pPr algn="ctr"/>
            <a:r>
              <a:rPr lang="en-US" sz="3200" b="1" dirty="0" smtClean="0">
                <a:solidFill>
                  <a:prstClr val="black"/>
                </a:solidFill>
              </a:rPr>
              <a:t>Box</a:t>
            </a:r>
          </a:p>
          <a:p>
            <a:endParaRPr lang="en-US" sz="3200" b="1" dirty="0">
              <a:solidFill>
                <a:prstClr val="black"/>
              </a:solidFill>
            </a:endParaRPr>
          </a:p>
        </p:txBody>
      </p:sp>
      <p:sp>
        <p:nvSpPr>
          <p:cNvPr id="6" name="Right Arrow 5"/>
          <p:cNvSpPr/>
          <p:nvPr/>
        </p:nvSpPr>
        <p:spPr>
          <a:xfrm>
            <a:off x="2244436" y="5708142"/>
            <a:ext cx="1828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49" y="1023890"/>
            <a:ext cx="2947536" cy="33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72528" y="3581400"/>
            <a:ext cx="3352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598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The Connection Box   (at the bottom)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5660339"/>
              </p:ext>
            </p:extLst>
          </p:nvPr>
        </p:nvGraphicFramePr>
        <p:xfrm>
          <a:off x="457200" y="1143000"/>
          <a:ext cx="8229600" cy="5394960"/>
        </p:xfrm>
        <a:graphic>
          <a:graphicData uri="http://schemas.openxmlformats.org/drawingml/2006/table">
            <a:tbl>
              <a:tblPr firstRow="1" bandRow="1">
                <a:tableStyleId>{5C22544A-7EE6-4342-B048-85BDC9FD1C3A}</a:tableStyleId>
              </a:tblPr>
              <a:tblGrid>
                <a:gridCol w="8229600"/>
              </a:tblGrid>
              <a:tr h="370840">
                <a:tc>
                  <a:txBody>
                    <a:bodyPr/>
                    <a:lstStyle/>
                    <a:p>
                      <a:r>
                        <a:rPr lang="en-US" sz="2800" b="1" dirty="0" smtClean="0">
                          <a:solidFill>
                            <a:sysClr val="windowText" lastClr="000000"/>
                          </a:solidFill>
                        </a:rPr>
                        <a:t>Connections to other DCIs </a:t>
                      </a:r>
                      <a:r>
                        <a:rPr lang="en-US" sz="2800" b="1" u="sng" dirty="0" smtClean="0">
                          <a:solidFill>
                            <a:sysClr val="windowText" lastClr="000000"/>
                          </a:solidFill>
                        </a:rPr>
                        <a:t>in this grade-band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800" b="1" dirty="0" smtClean="0">
                          <a:solidFill>
                            <a:sysClr val="windowText" lastClr="000000"/>
                          </a:solidFill>
                        </a:rPr>
                        <a:t>Articulation to DCIs </a:t>
                      </a:r>
                      <a:r>
                        <a:rPr lang="en-US" sz="2800" b="1" u="sng" dirty="0" smtClean="0">
                          <a:solidFill>
                            <a:sysClr val="windowText" lastClr="000000"/>
                          </a:solidFill>
                        </a:rPr>
                        <a:t>across</a:t>
                      </a:r>
                      <a:r>
                        <a:rPr lang="en-US" sz="2800" b="1" u="sng" baseline="0" dirty="0" smtClean="0">
                          <a:solidFill>
                            <a:sysClr val="windowText" lastClr="000000"/>
                          </a:solidFill>
                        </a:rPr>
                        <a:t> grade-bands</a:t>
                      </a:r>
                      <a:endParaRPr lang="en-US" sz="2800" b="1" u="sng"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2800" b="1" dirty="0" smtClean="0">
                          <a:solidFill>
                            <a:sysClr val="windowText" lastClr="000000"/>
                          </a:solidFill>
                        </a:rPr>
                        <a:t>Common Core State Standards Connections:</a:t>
                      </a:r>
                    </a:p>
                    <a:p>
                      <a:endParaRPr lang="en-US" sz="2800" b="1" dirty="0" smtClean="0">
                        <a:solidFill>
                          <a:sysClr val="windowText" lastClr="000000"/>
                        </a:solidFill>
                      </a:endParaRPr>
                    </a:p>
                    <a:p>
                      <a:r>
                        <a:rPr lang="en-US" sz="2800" b="1" u="sng" dirty="0" smtClean="0">
                          <a:solidFill>
                            <a:sysClr val="windowText" lastClr="000000"/>
                          </a:solidFill>
                        </a:rPr>
                        <a:t>ELE/Literacy</a:t>
                      </a:r>
                    </a:p>
                    <a:p>
                      <a:endParaRPr lang="en-US" sz="2800" b="1" dirty="0" smtClean="0">
                        <a:solidFill>
                          <a:sysClr val="windowText" lastClr="000000"/>
                        </a:solidFill>
                      </a:endParaRPr>
                    </a:p>
                    <a:p>
                      <a:endParaRPr lang="en-US" sz="2800" b="1" dirty="0" smtClean="0">
                        <a:solidFill>
                          <a:sysClr val="windowText" lastClr="000000"/>
                        </a:solidFill>
                      </a:endParaRPr>
                    </a:p>
                    <a:p>
                      <a:endParaRPr lang="en-US" sz="2800" b="1" dirty="0" smtClean="0">
                        <a:solidFill>
                          <a:sysClr val="windowText" lastClr="000000"/>
                        </a:solidFill>
                      </a:endParaRPr>
                    </a:p>
                    <a:p>
                      <a:r>
                        <a:rPr lang="en-US" sz="2800" b="1" u="sng" dirty="0" smtClean="0">
                          <a:solidFill>
                            <a:sysClr val="windowText" lastClr="000000"/>
                          </a:solidFill>
                        </a:rPr>
                        <a:t>Mathematics</a:t>
                      </a:r>
                    </a:p>
                    <a:p>
                      <a:endParaRPr lang="en-US" sz="2800" b="1" dirty="0" smtClean="0">
                        <a:solidFill>
                          <a:sysClr val="windowText" lastClr="000000"/>
                        </a:solidFill>
                      </a:endParaRPr>
                    </a:p>
                    <a:p>
                      <a:endParaRPr lang="en-US" sz="2800" b="1" dirty="0" smtClean="0">
                        <a:solidFill>
                          <a:sysClr val="windowText" lastClr="000000"/>
                        </a:solidFill>
                      </a:endParaRPr>
                    </a:p>
                    <a:p>
                      <a:endParaRPr lang="en-US" sz="28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73174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z="3600" dirty="0" smtClean="0">
                <a:hlinkClick r:id="rId2"/>
              </a:rPr>
              <a:t>www.kevincrumpscience.weebly.com</a:t>
            </a:r>
            <a:r>
              <a:rPr lang="en-US" sz="3600" dirty="0" smtClean="0"/>
              <a:t/>
            </a:r>
            <a:br>
              <a:rPr lang="en-US" sz="3600" dirty="0" smtClean="0"/>
            </a:br>
            <a:r>
              <a:rPr lang="en-US" sz="3600" dirty="0"/>
              <a:t/>
            </a:r>
            <a:br>
              <a:rPr lang="en-US" sz="3600" dirty="0"/>
            </a:br>
            <a:r>
              <a:rPr lang="en-US" dirty="0" smtClean="0"/>
              <a:t/>
            </a:r>
            <a:br>
              <a:rPr lang="en-US" dirty="0" smtClean="0"/>
            </a:br>
            <a:r>
              <a:rPr lang="en-US" dirty="0" smtClean="0"/>
              <a:t>Go to my website and click on</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Inside the NGSS Box</a:t>
            </a:r>
            <a:endParaRPr lang="en-US" dirty="0"/>
          </a:p>
        </p:txBody>
      </p:sp>
    </p:spTree>
    <p:extLst>
      <p:ext uri="{BB962C8B-B14F-4D97-AF65-F5344CB8AC3E}">
        <p14:creationId xmlns:p14="http://schemas.microsoft.com/office/powerpoint/2010/main" val="3947290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57BDEF-2817-4193-ADD3-49F111FF98FB}" type="slidenum">
              <a:rPr lang="en-US" smtClean="0">
                <a:solidFill>
                  <a:prstClr val="black">
                    <a:tint val="75000"/>
                  </a:prstClr>
                </a:solidFill>
              </a:rPr>
              <a:pPr/>
              <a:t>27</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0" y="0"/>
            <a:ext cx="9131300" cy="6858000"/>
          </a:xfrm>
          <a:prstGeom prst="rect">
            <a:avLst/>
          </a:prstGeom>
        </p:spPr>
      </p:pic>
    </p:spTree>
    <p:extLst>
      <p:ext uri="{BB962C8B-B14F-4D97-AF65-F5344CB8AC3E}">
        <p14:creationId xmlns:p14="http://schemas.microsoft.com/office/powerpoint/2010/main" val="1745281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marL="0" indent="0"/>
            <a:r>
              <a:rPr lang="en-US" dirty="0"/>
              <a:t>Take a look at the NGSS website:</a:t>
            </a:r>
            <a:br>
              <a:rPr lang="en-US" dirty="0"/>
            </a:br>
            <a:r>
              <a:rPr lang="en-US" dirty="0">
                <a:hlinkClick r:id="rId2"/>
              </a:rPr>
              <a:t>www.nextgenscience.org</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pPr marL="0" indent="0">
              <a:buNone/>
            </a:pPr>
            <a:endParaRPr lang="en-US" dirty="0" smtClean="0"/>
          </a:p>
          <a:p>
            <a:pPr marL="0" indent="0">
              <a:buNone/>
            </a:pPr>
            <a:r>
              <a:rPr lang="en-US" dirty="0" smtClean="0"/>
              <a:t>Take a few minutes to examine the three dimensions of the framework.</a:t>
            </a:r>
          </a:p>
          <a:p>
            <a:pPr marL="0" indent="0">
              <a:buNone/>
            </a:pPr>
            <a:endParaRPr lang="en-US" dirty="0" smtClean="0"/>
          </a:p>
          <a:p>
            <a:pPr marL="0" indent="0">
              <a:buNone/>
            </a:pPr>
            <a:r>
              <a:rPr lang="en-US" dirty="0" smtClean="0"/>
              <a:t>Look through each appendix</a:t>
            </a:r>
          </a:p>
          <a:p>
            <a:pPr marL="0" indent="0">
              <a:buNone/>
            </a:pPr>
            <a:endParaRPr lang="en-US" dirty="0"/>
          </a:p>
          <a:p>
            <a:pPr marL="0" indent="0">
              <a:buNone/>
            </a:pPr>
            <a:r>
              <a:rPr lang="en-US" dirty="0" smtClean="0"/>
              <a:t>Are there any questions about the website  or anything we have discussed so far?</a:t>
            </a:r>
            <a:endParaRPr lang="en-US" dirty="0"/>
          </a:p>
        </p:txBody>
      </p:sp>
    </p:spTree>
    <p:extLst>
      <p:ext uri="{BB962C8B-B14F-4D97-AF65-F5344CB8AC3E}">
        <p14:creationId xmlns:p14="http://schemas.microsoft.com/office/powerpoint/2010/main" val="3112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Exploring The Performance Expectations</a:t>
            </a:r>
            <a:endParaRPr lang="en-US" dirty="0"/>
          </a:p>
        </p:txBody>
      </p:sp>
      <p:sp>
        <p:nvSpPr>
          <p:cNvPr id="3" name="Content Placeholder 2"/>
          <p:cNvSpPr>
            <a:spLocks noGrp="1"/>
          </p:cNvSpPr>
          <p:nvPr>
            <p:ph idx="1"/>
          </p:nvPr>
        </p:nvSpPr>
        <p:spPr>
          <a:xfrm>
            <a:off x="0" y="1600200"/>
            <a:ext cx="9144000" cy="3120605"/>
          </a:xfrm>
        </p:spPr>
        <p:txBody>
          <a:bodyPr>
            <a:normAutofit fontScale="77500" lnSpcReduction="20000"/>
          </a:bodyPr>
          <a:lstStyle/>
          <a:p>
            <a:r>
              <a:rPr lang="en-US" sz="4400" b="1" dirty="0" smtClean="0"/>
              <a:t>This activity will explore the NGSS and determine how the 3 dimensions are blended within each Performance Expectation.</a:t>
            </a:r>
          </a:p>
          <a:p>
            <a:pPr marL="0" indent="0">
              <a:buNone/>
            </a:pPr>
            <a:endParaRPr lang="en-US" sz="4400" b="1" dirty="0" smtClean="0"/>
          </a:p>
          <a:p>
            <a:r>
              <a:rPr lang="en-US" sz="4400" b="1" dirty="0" smtClean="0"/>
              <a:t>Select any Performance Expectation from your grade level</a:t>
            </a:r>
          </a:p>
          <a:p>
            <a:pPr marL="0" indent="0">
              <a:buNone/>
            </a:pPr>
            <a:endParaRPr lang="en-US" sz="4400" b="1" dirty="0"/>
          </a:p>
        </p:txBody>
      </p:sp>
      <p:pic>
        <p:nvPicPr>
          <p:cNvPr id="1026" name="Picture 2" descr="C:\Users\kcrump\AppData\Local\Microsoft\Windows\Temporary Internet Files\Content.IE5\VDVDD7RQ\MC9002002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720806"/>
            <a:ext cx="241160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384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Rate Your Familiarity with NGSS</a:t>
            </a:r>
            <a:endParaRPr lang="en-US" b="1" dirty="0"/>
          </a:p>
        </p:txBody>
      </p:sp>
      <p:sp>
        <p:nvSpPr>
          <p:cNvPr id="4" name="Content Placeholder 3"/>
          <p:cNvSpPr>
            <a:spLocks noGrp="1"/>
          </p:cNvSpPr>
          <p:nvPr>
            <p:ph idx="1"/>
          </p:nvPr>
        </p:nvSpPr>
        <p:spPr>
          <a:xfrm>
            <a:off x="457200" y="1882350"/>
            <a:ext cx="8229600" cy="4525963"/>
          </a:xfrm>
        </p:spPr>
        <p:txBody>
          <a:bodyPr>
            <a:normAutofit fontScale="85000" lnSpcReduction="10000"/>
          </a:bodyPr>
          <a:lstStyle/>
          <a:p>
            <a:r>
              <a:rPr lang="en-US" dirty="0" smtClean="0"/>
              <a:t>Choose one of the following that best describes your familiarity with the NGSS and explain your choice:</a:t>
            </a:r>
          </a:p>
          <a:p>
            <a:endParaRPr lang="en-US" dirty="0" smtClean="0"/>
          </a:p>
          <a:p>
            <a:pPr marL="514350" indent="-514350">
              <a:buFont typeface="+mj-lt"/>
              <a:buAutoNum type="arabicParenR"/>
            </a:pPr>
            <a:r>
              <a:rPr lang="en-US" dirty="0" smtClean="0"/>
              <a:t>I know there are new science standards </a:t>
            </a:r>
          </a:p>
          <a:p>
            <a:pPr marL="514350" indent="-514350">
              <a:buFont typeface="+mj-lt"/>
              <a:buAutoNum type="arabicParenR"/>
            </a:pPr>
            <a:r>
              <a:rPr lang="en-US" dirty="0" smtClean="0"/>
              <a:t>Know a little about them/I know they have different colored sections on the paper</a:t>
            </a:r>
          </a:p>
          <a:p>
            <a:pPr marL="514350" indent="-514350">
              <a:buFont typeface="+mj-lt"/>
              <a:buAutoNum type="arabicParenR"/>
            </a:pPr>
            <a:r>
              <a:rPr lang="en-US" dirty="0" smtClean="0"/>
              <a:t>Read some of the framework/standards</a:t>
            </a:r>
            <a:endParaRPr lang="en-US" i="1" dirty="0" smtClean="0"/>
          </a:p>
          <a:p>
            <a:pPr marL="514350" indent="-514350">
              <a:buFont typeface="+mj-lt"/>
              <a:buAutoNum type="arabicParenR"/>
            </a:pPr>
            <a:r>
              <a:rPr lang="en-US" dirty="0" smtClean="0"/>
              <a:t>I have a real deep understanding of  standards their meaning and the content taught</a:t>
            </a:r>
          </a:p>
          <a:p>
            <a:pPr marL="514350" indent="-514350">
              <a:buFont typeface="+mj-lt"/>
              <a:buAutoNum type="arabicParenR"/>
            </a:pPr>
            <a:r>
              <a:rPr lang="en-US" dirty="0" smtClean="0"/>
              <a:t>I could lead a PD or group planning on the standards. </a:t>
            </a:r>
            <a:endParaRPr lang="en-US" dirty="0"/>
          </a:p>
        </p:txBody>
      </p:sp>
      <p:sp>
        <p:nvSpPr>
          <p:cNvPr id="3" name="Footer Placeholder 2"/>
          <p:cNvSpPr>
            <a:spLocks noGrp="1"/>
          </p:cNvSpPr>
          <p:nvPr>
            <p:ph type="ftr" sz="quarter" idx="11"/>
          </p:nvPr>
        </p:nvSpPr>
        <p:spPr/>
        <p:txBody>
          <a:bodyPr/>
          <a:lstStyle/>
          <a:p>
            <a:r>
              <a:rPr lang="en-US" dirty="0" smtClean="0"/>
              <a:t>P-12 MSOU of PIMSER</a:t>
            </a:r>
            <a:endParaRPr lang="en-US" dirty="0"/>
          </a:p>
        </p:txBody>
      </p:sp>
      <p:pic>
        <p:nvPicPr>
          <p:cNvPr id="5" name="Picture 4"/>
          <p:cNvPicPr>
            <a:picLocks noChangeAspect="1"/>
          </p:cNvPicPr>
          <p:nvPr/>
        </p:nvPicPr>
        <p:blipFill>
          <a:blip r:embed="rId3"/>
          <a:stretch>
            <a:fillRect/>
          </a:stretch>
        </p:blipFill>
        <p:spPr>
          <a:xfrm>
            <a:off x="2406250" y="1221950"/>
            <a:ext cx="3937000" cy="660400"/>
          </a:xfrm>
          <a:prstGeom prst="rect">
            <a:avLst/>
          </a:prstGeom>
        </p:spPr>
      </p:pic>
    </p:spTree>
    <p:extLst>
      <p:ext uri="{BB962C8B-B14F-4D97-AF65-F5344CB8AC3E}">
        <p14:creationId xmlns:p14="http://schemas.microsoft.com/office/powerpoint/2010/main" val="3740791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423171" cy="461665"/>
          </a:xfrm>
          <a:prstGeom prst="rect">
            <a:avLst/>
          </a:prstGeom>
          <a:noFill/>
        </p:spPr>
        <p:txBody>
          <a:bodyPr wrap="square" rtlCol="0">
            <a:spAutoFit/>
          </a:bodyPr>
          <a:lstStyle/>
          <a:p>
            <a:r>
              <a:rPr lang="en-US" sz="2400" dirty="0" smtClean="0">
                <a:solidFill>
                  <a:prstClr val="black"/>
                </a:solidFill>
              </a:rPr>
              <a:t>Each table group has an “iPad/iPhone microscope</a:t>
            </a:r>
            <a:endParaRPr lang="en-US" sz="2400" dirty="0">
              <a:solidFill>
                <a:prstClr val="black"/>
              </a:solidFill>
            </a:endParaRP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429" y="2121234"/>
            <a:ext cx="6117657" cy="4570390"/>
          </a:xfrm>
          <a:prstGeom prst="rect">
            <a:avLst/>
          </a:prstGeom>
        </p:spPr>
      </p:pic>
    </p:spTree>
    <p:extLst>
      <p:ext uri="{BB962C8B-B14F-4D97-AF65-F5344CB8AC3E}">
        <p14:creationId xmlns:p14="http://schemas.microsoft.com/office/powerpoint/2010/main" val="3249309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iPad/iPhone Microscope</a:t>
            </a:r>
            <a:endParaRPr lang="en-US" dirty="0">
              <a:solidFill>
                <a:schemeClr val="accent2"/>
              </a:solidFill>
            </a:endParaRPr>
          </a:p>
        </p:txBody>
      </p:sp>
      <p:sp>
        <p:nvSpPr>
          <p:cNvPr id="4" name="Subtitle 3"/>
          <p:cNvSpPr>
            <a:spLocks noGrp="1"/>
          </p:cNvSpPr>
          <p:nvPr>
            <p:ph type="subTitle" idx="1"/>
          </p:nvPr>
        </p:nvSpPr>
        <p:spPr/>
        <p:txBody>
          <a:bodyPr/>
          <a:lstStyle/>
          <a:p>
            <a:r>
              <a:rPr lang="en-US" dirty="0" smtClean="0"/>
              <a:t>What are the following pictures?</a:t>
            </a:r>
            <a:endParaRPr lang="en-US" dirty="0"/>
          </a:p>
        </p:txBody>
      </p:sp>
    </p:spTree>
    <p:extLst>
      <p:ext uri="{BB962C8B-B14F-4D97-AF65-F5344CB8AC3E}">
        <p14:creationId xmlns:p14="http://schemas.microsoft.com/office/powerpoint/2010/main" val="37582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78348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07093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92441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cil zoom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3588" y="0"/>
            <a:ext cx="7616825" cy="6858000"/>
          </a:xfrm>
          <a:prstGeom prst="rect">
            <a:avLst/>
          </a:prstGeom>
          <a:noFill/>
          <a:ln>
            <a:noFill/>
          </a:ln>
        </p:spPr>
      </p:pic>
    </p:spTree>
    <p:extLst>
      <p:ext uri="{BB962C8B-B14F-4D97-AF65-F5344CB8AC3E}">
        <p14:creationId xmlns:p14="http://schemas.microsoft.com/office/powerpoint/2010/main" val="1490036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080731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clip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38438" y="0"/>
            <a:ext cx="3667125" cy="6858000"/>
          </a:xfrm>
          <a:prstGeom prst="rect">
            <a:avLst/>
          </a:prstGeom>
          <a:noFill/>
          <a:ln>
            <a:noFill/>
          </a:ln>
        </p:spPr>
      </p:pic>
    </p:spTree>
    <p:extLst>
      <p:ext uri="{BB962C8B-B14F-4D97-AF65-F5344CB8AC3E}">
        <p14:creationId xmlns:p14="http://schemas.microsoft.com/office/powerpoint/2010/main" val="191477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228101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277146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Which one are you?</a:t>
            </a:r>
            <a:endParaRPr lang="en-US" b="1" dirty="0"/>
          </a:p>
        </p:txBody>
      </p:sp>
      <p:sp>
        <p:nvSpPr>
          <p:cNvPr id="4" name="Content Placeholder 3"/>
          <p:cNvSpPr>
            <a:spLocks noGrp="1"/>
          </p:cNvSpPr>
          <p:nvPr>
            <p:ph idx="1"/>
          </p:nvPr>
        </p:nvSpPr>
        <p:spPr/>
        <p:txBody>
          <a:bodyPr/>
          <a:lstStyle/>
          <a:p>
            <a:endParaRPr lang="en-US"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1780139"/>
            <a:ext cx="293254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066139"/>
            <a:ext cx="2553856" cy="2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676400"/>
            <a:ext cx="2124075" cy="249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800" y="1918684"/>
            <a:ext cx="2900564" cy="200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591" y="4097960"/>
            <a:ext cx="2808463"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399" y="3973120"/>
            <a:ext cx="3184760" cy="211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396430"/>
            <a:ext cx="2178160" cy="369332"/>
          </a:xfrm>
          <a:prstGeom prst="rect">
            <a:avLst/>
          </a:prstGeom>
          <a:noFill/>
        </p:spPr>
        <p:txBody>
          <a:bodyPr wrap="none" rtlCol="0">
            <a:spAutoFit/>
          </a:bodyPr>
          <a:lstStyle/>
          <a:p>
            <a:r>
              <a:rPr lang="en-US" b="1" dirty="0" smtClean="0"/>
              <a:t>I AM REALLY SCARED</a:t>
            </a:r>
            <a:endParaRPr lang="en-US" b="1" dirty="0"/>
          </a:p>
        </p:txBody>
      </p:sp>
      <p:sp>
        <p:nvSpPr>
          <p:cNvPr id="5" name="TextBox 4"/>
          <p:cNvSpPr txBox="1"/>
          <p:nvPr/>
        </p:nvSpPr>
        <p:spPr>
          <a:xfrm>
            <a:off x="3475118" y="1491734"/>
            <a:ext cx="2678041" cy="369332"/>
          </a:xfrm>
          <a:prstGeom prst="rect">
            <a:avLst/>
          </a:prstGeom>
          <a:noFill/>
        </p:spPr>
        <p:txBody>
          <a:bodyPr wrap="none" rtlCol="0">
            <a:spAutoFit/>
          </a:bodyPr>
          <a:lstStyle/>
          <a:p>
            <a:r>
              <a:rPr lang="en-US" b="1" dirty="0" smtClean="0">
                <a:solidFill>
                  <a:srgbClr val="C00000"/>
                </a:solidFill>
              </a:rPr>
              <a:t>I GOT THIS - NO PROBLEM</a:t>
            </a:r>
            <a:endParaRPr lang="en-US" b="1" dirty="0">
              <a:solidFill>
                <a:srgbClr val="C00000"/>
              </a:solidFill>
            </a:endParaRPr>
          </a:p>
        </p:txBody>
      </p:sp>
      <p:sp>
        <p:nvSpPr>
          <p:cNvPr id="6" name="TextBox 5"/>
          <p:cNvSpPr txBox="1"/>
          <p:nvPr/>
        </p:nvSpPr>
        <p:spPr>
          <a:xfrm>
            <a:off x="6408222" y="1030069"/>
            <a:ext cx="2501198" cy="646331"/>
          </a:xfrm>
          <a:prstGeom prst="rect">
            <a:avLst/>
          </a:prstGeom>
          <a:noFill/>
        </p:spPr>
        <p:txBody>
          <a:bodyPr wrap="none" rtlCol="0">
            <a:spAutoFit/>
          </a:bodyPr>
          <a:lstStyle/>
          <a:p>
            <a:pPr algn="ctr"/>
            <a:r>
              <a:rPr lang="en-US" b="1" dirty="0" smtClean="0"/>
              <a:t>NOT LISTENING – I AM</a:t>
            </a:r>
          </a:p>
          <a:p>
            <a:pPr algn="ctr"/>
            <a:r>
              <a:rPr lang="en-US" b="1" dirty="0" smtClean="0"/>
              <a:t>GOING TO RETIRE SOON</a:t>
            </a:r>
            <a:endParaRPr lang="en-US" b="1" dirty="0"/>
          </a:p>
        </p:txBody>
      </p:sp>
      <p:sp>
        <p:nvSpPr>
          <p:cNvPr id="8" name="TextBox 7"/>
          <p:cNvSpPr txBox="1"/>
          <p:nvPr/>
        </p:nvSpPr>
        <p:spPr>
          <a:xfrm>
            <a:off x="529444" y="6203039"/>
            <a:ext cx="2314416" cy="369332"/>
          </a:xfrm>
          <a:prstGeom prst="rect">
            <a:avLst/>
          </a:prstGeom>
          <a:noFill/>
        </p:spPr>
        <p:txBody>
          <a:bodyPr wrap="none" rtlCol="0">
            <a:spAutoFit/>
          </a:bodyPr>
          <a:lstStyle/>
          <a:p>
            <a:r>
              <a:rPr lang="en-US" b="1" dirty="0" smtClean="0"/>
              <a:t>I AM AFRAID TO LOOK</a:t>
            </a:r>
            <a:endParaRPr lang="en-US" b="1" dirty="0"/>
          </a:p>
        </p:txBody>
      </p:sp>
      <p:sp>
        <p:nvSpPr>
          <p:cNvPr id="9" name="TextBox 8"/>
          <p:cNvSpPr txBox="1"/>
          <p:nvPr/>
        </p:nvSpPr>
        <p:spPr>
          <a:xfrm>
            <a:off x="3284079" y="6079988"/>
            <a:ext cx="2510367" cy="646331"/>
          </a:xfrm>
          <a:prstGeom prst="rect">
            <a:avLst/>
          </a:prstGeom>
          <a:noFill/>
        </p:spPr>
        <p:txBody>
          <a:bodyPr wrap="none" rtlCol="0">
            <a:spAutoFit/>
          </a:bodyPr>
          <a:lstStyle/>
          <a:p>
            <a:pPr algn="ctr"/>
            <a:r>
              <a:rPr lang="en-US" b="1" dirty="0" smtClean="0">
                <a:solidFill>
                  <a:srgbClr val="C00000"/>
                </a:solidFill>
              </a:rPr>
              <a:t>I AM EAGER AND READY</a:t>
            </a:r>
          </a:p>
          <a:p>
            <a:pPr algn="ctr"/>
            <a:r>
              <a:rPr lang="en-US" b="1" dirty="0" smtClean="0">
                <a:solidFill>
                  <a:srgbClr val="C00000"/>
                </a:solidFill>
              </a:rPr>
              <a:t>TO JUMP RIGHT IN</a:t>
            </a:r>
            <a:endParaRPr lang="en-US" b="1" dirty="0">
              <a:solidFill>
                <a:srgbClr val="C00000"/>
              </a:solidFill>
            </a:endParaRPr>
          </a:p>
        </p:txBody>
      </p:sp>
      <p:sp>
        <p:nvSpPr>
          <p:cNvPr id="10" name="TextBox 9"/>
          <p:cNvSpPr txBox="1"/>
          <p:nvPr/>
        </p:nvSpPr>
        <p:spPr>
          <a:xfrm>
            <a:off x="6219841" y="6093447"/>
            <a:ext cx="3017942" cy="646331"/>
          </a:xfrm>
          <a:prstGeom prst="rect">
            <a:avLst/>
          </a:prstGeom>
          <a:noFill/>
        </p:spPr>
        <p:txBody>
          <a:bodyPr wrap="none" rtlCol="0">
            <a:spAutoFit/>
          </a:bodyPr>
          <a:lstStyle/>
          <a:p>
            <a:r>
              <a:rPr lang="en-US" b="1" dirty="0" smtClean="0"/>
              <a:t>HE THINKS WE ARE ACTUALLY</a:t>
            </a:r>
          </a:p>
          <a:p>
            <a:pPr algn="ctr"/>
            <a:r>
              <a:rPr lang="en-US" b="1" dirty="0" smtClean="0"/>
              <a:t> GOING TO DO THIS</a:t>
            </a:r>
            <a:endParaRPr lang="en-US" b="1" dirty="0"/>
          </a:p>
        </p:txBody>
      </p:sp>
    </p:spTree>
    <p:extLst>
      <p:ext uri="{BB962C8B-B14F-4D97-AF65-F5344CB8AC3E}">
        <p14:creationId xmlns:p14="http://schemas.microsoft.com/office/powerpoint/2010/main" val="77996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79043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aser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5425"/>
            <a:ext cx="9144000" cy="6405563"/>
          </a:xfrm>
          <a:prstGeom prst="rect">
            <a:avLst/>
          </a:prstGeom>
          <a:noFill/>
          <a:ln>
            <a:noFill/>
          </a:ln>
        </p:spPr>
      </p:pic>
    </p:spTree>
    <p:extLst>
      <p:ext uri="{BB962C8B-B14F-4D97-AF65-F5344CB8AC3E}">
        <p14:creationId xmlns:p14="http://schemas.microsoft.com/office/powerpoint/2010/main" val="2052861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540775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68738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703104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49633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8022232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224221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28776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10473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7985185" cy="2362200"/>
          </a:xfrm>
        </p:spPr>
        <p:txBody>
          <a:bodyPr>
            <a:noAutofit/>
          </a:bodyPr>
          <a:lstStyle/>
          <a:p>
            <a:r>
              <a:rPr lang="en-US" sz="3600" dirty="0" smtClean="0"/>
              <a:t>Kentucky was one of the 26 Lead States to help with the development of The Next Generation Science Standards</a:t>
            </a:r>
            <a:endParaRPr 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1629"/>
            <a:ext cx="7064723" cy="410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238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74796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548394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585073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501256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4212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4372319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803"/>
            <a:ext cx="9144000" cy="1938992"/>
          </a:xfrm>
          <a:prstGeom prst="rect">
            <a:avLst/>
          </a:prstGeom>
          <a:noFill/>
        </p:spPr>
        <p:txBody>
          <a:bodyPr wrap="square" rtlCol="0">
            <a:spAutoFit/>
          </a:bodyPr>
          <a:lstStyle/>
          <a:p>
            <a:endParaRPr lang="en-US" sz="2400" dirty="0">
              <a:solidFill>
                <a:prstClr val="black"/>
              </a:solidFill>
            </a:endParaRPr>
          </a:p>
          <a:p>
            <a:r>
              <a:rPr lang="en-US" sz="3200" b="1" dirty="0" smtClean="0">
                <a:solidFill>
                  <a:prstClr val="black"/>
                </a:solidFill>
              </a:rPr>
              <a:t>Each table group has an “iPad/iPhone microscope. </a:t>
            </a:r>
          </a:p>
          <a:p>
            <a:r>
              <a:rPr lang="en-US" sz="3200" b="1" dirty="0" smtClean="0">
                <a:solidFill>
                  <a:prstClr val="black"/>
                </a:solidFill>
              </a:rPr>
              <a:t>Find objects to practice and learn to focus and zoom in and out using your iPad or iPhone. </a:t>
            </a:r>
            <a:endParaRPr lang="en-US" sz="3200" b="1" dirty="0">
              <a:solidFill>
                <a:prstClr val="black"/>
              </a:solidFill>
            </a:endParaRP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429" y="2121234"/>
            <a:ext cx="6117657" cy="4570390"/>
          </a:xfrm>
          <a:prstGeom prst="rect">
            <a:avLst/>
          </a:prstGeom>
        </p:spPr>
      </p:pic>
    </p:spTree>
    <p:extLst>
      <p:ext uri="{BB962C8B-B14F-4D97-AF65-F5344CB8AC3E}">
        <p14:creationId xmlns:p14="http://schemas.microsoft.com/office/powerpoint/2010/main" val="4250583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968" y="73803"/>
            <a:ext cx="8423171" cy="6001643"/>
          </a:xfrm>
          <a:prstGeom prst="rect">
            <a:avLst/>
          </a:prstGeom>
          <a:noFill/>
        </p:spPr>
        <p:txBody>
          <a:bodyPr wrap="square" rtlCol="0">
            <a:spAutoFit/>
          </a:bodyPr>
          <a:lstStyle/>
          <a:p>
            <a:r>
              <a:rPr lang="en-US" sz="3200" b="1" dirty="0" smtClean="0">
                <a:solidFill>
                  <a:prstClr val="black"/>
                </a:solidFill>
              </a:rPr>
              <a:t>Once your group understands how to use the microscope get a small sample of both salt and sugar crystals from the materials table. </a:t>
            </a:r>
          </a:p>
          <a:p>
            <a:endParaRPr lang="en-US" sz="3200" b="1" dirty="0" smtClean="0">
              <a:solidFill>
                <a:prstClr val="black"/>
              </a:solidFill>
            </a:endParaRPr>
          </a:p>
          <a:p>
            <a:r>
              <a:rPr lang="en-US" sz="3200" b="1" dirty="0" smtClean="0">
                <a:solidFill>
                  <a:prstClr val="black"/>
                </a:solidFill>
              </a:rPr>
              <a:t>Observe each sample under the microscope at low and high power. Record any observations about crystal shape, size, color, transparency and any other properties your team believes might help them identify the substance if you were given an unknown sample.</a:t>
            </a:r>
          </a:p>
          <a:p>
            <a:endParaRPr lang="en-US" sz="3200" b="1" dirty="0" smtClean="0">
              <a:solidFill>
                <a:prstClr val="black"/>
              </a:solidFill>
            </a:endParaRPr>
          </a:p>
          <a:p>
            <a:r>
              <a:rPr lang="en-US" sz="3200" b="1" dirty="0" smtClean="0">
                <a:solidFill>
                  <a:prstClr val="black"/>
                </a:solidFill>
              </a:rPr>
              <a:t>You can also take pictures to use later.</a:t>
            </a:r>
            <a:endParaRPr lang="en-US" sz="3200" b="1" dirty="0">
              <a:solidFill>
                <a:prstClr val="black"/>
              </a:solidFill>
            </a:endParaRPr>
          </a:p>
        </p:txBody>
      </p:sp>
    </p:spTree>
    <p:extLst>
      <p:ext uri="{BB962C8B-B14F-4D97-AF65-F5344CB8AC3E}">
        <p14:creationId xmlns:p14="http://schemas.microsoft.com/office/powerpoint/2010/main" val="245054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28" y="1127204"/>
            <a:ext cx="3797043" cy="3820530"/>
          </a:xfrm>
          <a:prstGeom prst="rect">
            <a:avLst/>
          </a:prstGeom>
        </p:spPr>
      </p:pic>
      <p:pic>
        <p:nvPicPr>
          <p:cNvPr id="4" name="Picture 3" descr="phot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127204"/>
            <a:ext cx="2882569" cy="3843425"/>
          </a:xfrm>
          <a:prstGeom prst="rect">
            <a:avLst/>
          </a:prstGeom>
        </p:spPr>
      </p:pic>
    </p:spTree>
    <p:extLst>
      <p:ext uri="{BB962C8B-B14F-4D97-AF65-F5344CB8AC3E}">
        <p14:creationId xmlns:p14="http://schemas.microsoft.com/office/powerpoint/2010/main" val="34396957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8593"/>
            <a:ext cx="8423171" cy="6217087"/>
          </a:xfrm>
          <a:prstGeom prst="rect">
            <a:avLst/>
          </a:prstGeom>
          <a:noFill/>
        </p:spPr>
        <p:txBody>
          <a:bodyPr wrap="square" rtlCol="0">
            <a:spAutoFit/>
          </a:bodyPr>
          <a:lstStyle/>
          <a:p>
            <a:r>
              <a:rPr lang="en-US" sz="2200" dirty="0" smtClean="0">
                <a:solidFill>
                  <a:prstClr val="black"/>
                </a:solidFill>
              </a:rPr>
              <a:t>After your team has made all the observations they need of the known salt and sugar samples they should return to the materials table to collect a Test Sample. Observe under the microscope. Then select what is in the Test Sample from the choices below.</a:t>
            </a:r>
          </a:p>
          <a:p>
            <a:endParaRPr lang="en-US" sz="2200" dirty="0" smtClean="0">
              <a:solidFill>
                <a:prstClr val="black"/>
              </a:solidFill>
            </a:endParaRPr>
          </a:p>
          <a:p>
            <a:r>
              <a:rPr lang="en-US" sz="2200" dirty="0" smtClean="0">
                <a:solidFill>
                  <a:prstClr val="black"/>
                </a:solidFill>
              </a:rPr>
              <a:t>The Test Sample is…</a:t>
            </a:r>
          </a:p>
          <a:p>
            <a:endParaRPr lang="en-US" sz="2400" i="1" dirty="0">
              <a:solidFill>
                <a:prstClr val="black"/>
              </a:solidFill>
            </a:endParaRPr>
          </a:p>
          <a:p>
            <a:r>
              <a:rPr lang="en-US" sz="2200" i="1" dirty="0" smtClean="0">
                <a:solidFill>
                  <a:prstClr val="black"/>
                </a:solidFill>
              </a:rPr>
              <a:t>A. salt mixed with an unknown substance.</a:t>
            </a:r>
          </a:p>
          <a:p>
            <a:pPr marL="342900" indent="-342900">
              <a:buFont typeface="Arial"/>
              <a:buChar char="•"/>
            </a:pPr>
            <a:endParaRPr lang="en-US" sz="2200" i="1" dirty="0">
              <a:solidFill>
                <a:prstClr val="black"/>
              </a:solidFill>
            </a:endParaRPr>
          </a:p>
          <a:p>
            <a:r>
              <a:rPr lang="en-US" sz="2200" i="1" dirty="0" smtClean="0">
                <a:solidFill>
                  <a:prstClr val="black"/>
                </a:solidFill>
              </a:rPr>
              <a:t>B. salt with sugar and an unknown substance</a:t>
            </a:r>
          </a:p>
          <a:p>
            <a:endParaRPr lang="en-US" sz="2200" i="1" dirty="0">
              <a:solidFill>
                <a:prstClr val="black"/>
              </a:solidFill>
            </a:endParaRPr>
          </a:p>
          <a:p>
            <a:r>
              <a:rPr lang="en-US" sz="2200" i="1" dirty="0" smtClean="0">
                <a:solidFill>
                  <a:prstClr val="black"/>
                </a:solidFill>
              </a:rPr>
              <a:t>C. salt only</a:t>
            </a:r>
          </a:p>
          <a:p>
            <a:pPr marL="342900" indent="-342900">
              <a:buFont typeface="Arial"/>
              <a:buChar char="•"/>
            </a:pPr>
            <a:endParaRPr lang="en-US" sz="2200" i="1" dirty="0">
              <a:solidFill>
                <a:prstClr val="black"/>
              </a:solidFill>
            </a:endParaRPr>
          </a:p>
          <a:p>
            <a:r>
              <a:rPr lang="en-US" sz="2200" i="1" dirty="0" smtClean="0">
                <a:solidFill>
                  <a:prstClr val="black"/>
                </a:solidFill>
              </a:rPr>
              <a:t>D. sugar only</a:t>
            </a:r>
          </a:p>
          <a:p>
            <a:endParaRPr lang="en-US" sz="2200" i="1" dirty="0">
              <a:solidFill>
                <a:prstClr val="black"/>
              </a:solidFill>
            </a:endParaRPr>
          </a:p>
          <a:p>
            <a:r>
              <a:rPr lang="en-US" sz="2200" i="1" dirty="0" smtClean="0">
                <a:solidFill>
                  <a:prstClr val="black"/>
                </a:solidFill>
              </a:rPr>
              <a:t>E. sugar mixed with an unknown substance</a:t>
            </a:r>
          </a:p>
          <a:p>
            <a:pPr marL="342900" indent="-342900">
              <a:buFont typeface="Arial"/>
              <a:buChar char="•"/>
            </a:pPr>
            <a:endParaRPr lang="en-US" sz="2200" i="1" dirty="0">
              <a:solidFill>
                <a:prstClr val="black"/>
              </a:solidFill>
            </a:endParaRPr>
          </a:p>
          <a:p>
            <a:r>
              <a:rPr lang="en-US" sz="2200" i="1" dirty="0" smtClean="0">
                <a:solidFill>
                  <a:prstClr val="black"/>
                </a:solidFill>
              </a:rPr>
              <a:t>F. salt and sugar only (no unknown substance)</a:t>
            </a:r>
            <a:endParaRPr lang="en-US" sz="2200" dirty="0">
              <a:solidFill>
                <a:prstClr val="black"/>
              </a:solidFill>
            </a:endParaRPr>
          </a:p>
        </p:txBody>
      </p:sp>
      <p:sp>
        <p:nvSpPr>
          <p:cNvPr id="3" name="Multiply 2"/>
          <p:cNvSpPr/>
          <p:nvPr/>
        </p:nvSpPr>
        <p:spPr>
          <a:xfrm>
            <a:off x="6504313" y="2441480"/>
            <a:ext cx="2166257" cy="2024743"/>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black"/>
              </a:solidFill>
            </a:endParaRPr>
          </a:p>
        </p:txBody>
      </p:sp>
      <p:sp>
        <p:nvSpPr>
          <p:cNvPr id="4" name="TextBox 3"/>
          <p:cNvSpPr txBox="1"/>
          <p:nvPr/>
        </p:nvSpPr>
        <p:spPr>
          <a:xfrm>
            <a:off x="7086600" y="2362200"/>
            <a:ext cx="1001684" cy="400110"/>
          </a:xfrm>
          <a:prstGeom prst="rect">
            <a:avLst/>
          </a:prstGeom>
          <a:noFill/>
        </p:spPr>
        <p:txBody>
          <a:bodyPr wrap="none" rtlCol="0">
            <a:spAutoFit/>
          </a:bodyPr>
          <a:lstStyle/>
          <a:p>
            <a:r>
              <a:rPr lang="en-US" sz="2000" b="1" i="1" dirty="0" smtClean="0">
                <a:solidFill>
                  <a:prstClr val="black"/>
                </a:solidFill>
              </a:rPr>
              <a:t>Identify</a:t>
            </a:r>
            <a:endParaRPr lang="en-US" sz="2000" b="1" i="1" dirty="0">
              <a:solidFill>
                <a:prstClr val="black"/>
              </a:solidFill>
            </a:endParaRPr>
          </a:p>
        </p:txBody>
      </p:sp>
    </p:spTree>
    <p:extLst>
      <p:ext uri="{BB962C8B-B14F-4D97-AF65-F5344CB8AC3E}">
        <p14:creationId xmlns:p14="http://schemas.microsoft.com/office/powerpoint/2010/main" val="19772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0" y="1447800"/>
            <a:ext cx="9144000" cy="5410200"/>
          </a:xfrm>
          <a:prstGeom prst="rect">
            <a:avLst/>
          </a:prstGeom>
          <a:solidFill>
            <a:srgbClr val="000000">
              <a:alpha val="0"/>
            </a:srgbClr>
          </a:solidFill>
          <a:ln w="36124">
            <a:solidFill>
              <a:srgbClr val="385D8A"/>
            </a:solidFill>
            <a:round/>
            <a:headEnd/>
            <a:tailEnd/>
          </a:ln>
        </p:spPr>
        <p:txBody>
          <a:bodyPr lIns="50798" tIns="50798" rIns="50798" bIns="50798"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47106" name="Rectangle 2"/>
          <p:cNvSpPr>
            <a:spLocks/>
          </p:cNvSpPr>
          <p:nvPr/>
        </p:nvSpPr>
        <p:spPr bwMode="auto">
          <a:xfrm>
            <a:off x="0" y="227013"/>
            <a:ext cx="9144000" cy="1211262"/>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50798" tIns="50798" rIns="50798" bIns="50798"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47107" name="Picture 3"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172200"/>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HSBoyBunsen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7013"/>
            <a:ext cx="1752600" cy="1169987"/>
          </a:xfrm>
          <a:prstGeom prst="rect">
            <a:avLst/>
          </a:prstGeom>
          <a:noFill/>
          <a:ln w="9525">
            <a:solidFill>
              <a:srgbClr val="303A96"/>
            </a:solidFill>
            <a:round/>
            <a:headEnd/>
            <a:tailEnd/>
          </a:ln>
          <a:extLst>
            <a:ext uri="{909E8E84-426E-40DD-AFC4-6F175D3DCCD1}">
              <a14:hiddenFill xmlns:a14="http://schemas.microsoft.com/office/drawing/2010/main">
                <a:solidFill>
                  <a:srgbClr val="FFFFFF"/>
                </a:solidFill>
              </a14:hiddenFill>
            </a:ext>
          </a:extLst>
        </p:spPr>
      </p:pic>
      <p:pic>
        <p:nvPicPr>
          <p:cNvPr id="47109" name="Picture 5"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6172200"/>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p:cNvSpPr>
            <a:spLocks noGrp="1" noChangeArrowheads="1"/>
          </p:cNvSpPr>
          <p:nvPr>
            <p:ph type="title"/>
          </p:nvPr>
        </p:nvSpPr>
        <p:spPr>
          <a:xfrm>
            <a:off x="304800" y="304800"/>
            <a:ext cx="8229600" cy="1143000"/>
          </a:xfrm>
        </p:spPr>
        <p:txBody>
          <a:bodyPr lIns="88896" tIns="50798" rIns="88896" bIns="50798"/>
          <a:lstStyle/>
          <a:p>
            <a:pPr algn="l" defTabSz="911225" eaLnBrk="1" hangingPunct="1"/>
            <a:r>
              <a:rPr lang="en-US" altLang="en-US" sz="3400" dirty="0" smtClean="0">
                <a:latin typeface="Helvetica" charset="0"/>
                <a:sym typeface="Helvetica" charset="0"/>
              </a:rPr>
              <a:t>Lots of work completed, underway, </a:t>
            </a:r>
            <a:br>
              <a:rPr lang="en-US" altLang="en-US" sz="3400" dirty="0" smtClean="0">
                <a:latin typeface="Helvetica" charset="0"/>
                <a:sym typeface="Helvetica" charset="0"/>
              </a:rPr>
            </a:br>
            <a:r>
              <a:rPr lang="en-US" altLang="en-US" sz="3400" dirty="0" smtClean="0">
                <a:latin typeface="Helvetica" charset="0"/>
                <a:sym typeface="Helvetica" charset="0"/>
              </a:rPr>
              <a:t>and left to do</a:t>
            </a:r>
            <a:endParaRPr lang="en-US" altLang="en-US" dirty="0" smtClean="0"/>
          </a:p>
        </p:txBody>
      </p:sp>
      <p:sp>
        <p:nvSpPr>
          <p:cNvPr id="47111" name="Rectangle 7"/>
          <p:cNvSpPr>
            <a:spLocks noGrp="1" noChangeArrowheads="1"/>
          </p:cNvSpPr>
          <p:nvPr>
            <p:ph type="body" idx="1"/>
          </p:nvPr>
        </p:nvSpPr>
        <p:spPr/>
        <p:txBody>
          <a:bodyPr lIns="88896" tIns="50798" rIns="88896" bIns="50798"/>
          <a:lstStyle/>
          <a:p>
            <a:pPr eaLnBrk="1" hangingPunct="1"/>
            <a:endParaRPr lang="en-US" altLang="en-US" dirty="0" smtClean="0"/>
          </a:p>
        </p:txBody>
      </p:sp>
      <p:grpSp>
        <p:nvGrpSpPr>
          <p:cNvPr id="2" name="Group 8"/>
          <p:cNvGrpSpPr>
            <a:grpSpLocks/>
          </p:cNvGrpSpPr>
          <p:nvPr/>
        </p:nvGrpSpPr>
        <p:grpSpPr bwMode="auto">
          <a:xfrm>
            <a:off x="6461125" y="4038600"/>
            <a:ext cx="1676400" cy="455613"/>
            <a:chOff x="0" y="0"/>
            <a:chExt cx="188" cy="52"/>
          </a:xfrm>
        </p:grpSpPr>
        <p:sp>
          <p:nvSpPr>
            <p:cNvPr id="47129" name="AutoShape 9"/>
            <p:cNvSpPr>
              <a:spLocks/>
            </p:cNvSpPr>
            <p:nvPr/>
          </p:nvSpPr>
          <p:spPr bwMode="auto">
            <a:xfrm>
              <a:off x="0" y="0"/>
              <a:ext cx="188" cy="52"/>
            </a:xfrm>
            <a:prstGeom prst="roundRect">
              <a:avLst>
                <a:gd name="adj" fmla="val 11718"/>
              </a:avLst>
            </a:prstGeom>
            <a:solidFill>
              <a:srgbClr val="C0504D"/>
            </a:solidFill>
            <a:ln w="13546">
              <a:solidFill>
                <a:srgbClr val="000000"/>
              </a:solidFill>
              <a:round/>
              <a:headEnd/>
              <a:tailEnd/>
            </a:ln>
          </p:spPr>
          <p:txBody>
            <a:bodyPr lIns="72248" tIns="72248" rIns="72248" bIns="72248"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47130" name="Rectangle 10"/>
            <p:cNvSpPr>
              <a:spLocks/>
            </p:cNvSpPr>
            <p:nvPr/>
          </p:nvSpPr>
          <p:spPr bwMode="auto">
            <a:xfrm>
              <a:off x="1" y="1"/>
              <a:ext cx="185"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defRPr sz="2400">
                  <a:solidFill>
                    <a:schemeClr val="tx1"/>
                  </a:solidFill>
                  <a:latin typeface="Arial" pitchFamily="34" charset="0"/>
                  <a:ea typeface="MS PGothic" pitchFamily="34" charset="-128"/>
                </a:defRPr>
              </a:lvl1pPr>
              <a:lvl2pPr marL="742950" indent="-285750" defTabSz="911225" eaLnBrk="0" hangingPunct="0">
                <a:defRPr sz="2400">
                  <a:solidFill>
                    <a:schemeClr val="tx1"/>
                  </a:solidFill>
                  <a:latin typeface="Arial" pitchFamily="34" charset="0"/>
                  <a:ea typeface="MS PGothic" pitchFamily="34" charset="-128"/>
                </a:defRPr>
              </a:lvl2pPr>
              <a:lvl3pPr marL="1143000" indent="-228600" defTabSz="911225" eaLnBrk="0" hangingPunct="0">
                <a:defRPr sz="2400">
                  <a:solidFill>
                    <a:schemeClr val="tx1"/>
                  </a:solidFill>
                  <a:latin typeface="Arial" pitchFamily="34" charset="0"/>
                  <a:ea typeface="MS PGothic" pitchFamily="34" charset="-128"/>
                </a:defRPr>
              </a:lvl3pPr>
              <a:lvl4pPr marL="1600200" indent="-228600" defTabSz="911225" eaLnBrk="0" hangingPunct="0">
                <a:defRPr sz="2400">
                  <a:solidFill>
                    <a:schemeClr val="tx1"/>
                  </a:solidFill>
                  <a:latin typeface="Arial" pitchFamily="34" charset="0"/>
                  <a:ea typeface="MS PGothic" pitchFamily="34" charset="-128"/>
                </a:defRPr>
              </a:lvl4pPr>
              <a:lvl5pPr marL="2057400" indent="-228600" defTabSz="911225" eaLnBrk="0" hangingPunct="0">
                <a:defRPr sz="2400">
                  <a:solidFill>
                    <a:schemeClr val="tx1"/>
                  </a:solidFill>
                  <a:latin typeface="Arial" pitchFamily="34" charset="0"/>
                  <a:ea typeface="MS PGothic"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dirty="0">
                  <a:solidFill>
                    <a:srgbClr val="FFFFFF"/>
                  </a:solidFill>
                  <a:latin typeface="Helvetica" charset="0"/>
                  <a:sym typeface="Helvetica" charset="0"/>
                </a:rPr>
                <a:t>Instruction</a:t>
              </a:r>
              <a:endParaRPr lang="en-US" altLang="en-US" sz="1800" dirty="0">
                <a:latin typeface="Calibri" pitchFamily="34" charset="0"/>
              </a:endParaRPr>
            </a:p>
          </p:txBody>
        </p:sp>
      </p:grpSp>
      <p:grpSp>
        <p:nvGrpSpPr>
          <p:cNvPr id="3" name="Group 11"/>
          <p:cNvGrpSpPr>
            <a:grpSpLocks/>
          </p:cNvGrpSpPr>
          <p:nvPr/>
        </p:nvGrpSpPr>
        <p:grpSpPr bwMode="auto">
          <a:xfrm>
            <a:off x="6461125" y="3200400"/>
            <a:ext cx="1676400" cy="455613"/>
            <a:chOff x="0" y="0"/>
            <a:chExt cx="188" cy="52"/>
          </a:xfrm>
        </p:grpSpPr>
        <p:sp>
          <p:nvSpPr>
            <p:cNvPr id="47127" name="AutoShape 12"/>
            <p:cNvSpPr>
              <a:spLocks/>
            </p:cNvSpPr>
            <p:nvPr/>
          </p:nvSpPr>
          <p:spPr bwMode="auto">
            <a:xfrm>
              <a:off x="0" y="0"/>
              <a:ext cx="188" cy="52"/>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47128" name="Rectangle 13"/>
            <p:cNvSpPr>
              <a:spLocks/>
            </p:cNvSpPr>
            <p:nvPr/>
          </p:nvSpPr>
          <p:spPr bwMode="auto">
            <a:xfrm>
              <a:off x="1" y="1"/>
              <a:ext cx="185"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defRPr sz="2400">
                  <a:solidFill>
                    <a:schemeClr val="tx1"/>
                  </a:solidFill>
                  <a:latin typeface="Arial" pitchFamily="34" charset="0"/>
                  <a:ea typeface="MS PGothic" pitchFamily="34" charset="-128"/>
                </a:defRPr>
              </a:lvl1pPr>
              <a:lvl2pPr marL="742950" indent="-285750" defTabSz="911225" eaLnBrk="0" hangingPunct="0">
                <a:defRPr sz="2400">
                  <a:solidFill>
                    <a:schemeClr val="tx1"/>
                  </a:solidFill>
                  <a:latin typeface="Arial" pitchFamily="34" charset="0"/>
                  <a:ea typeface="MS PGothic" pitchFamily="34" charset="-128"/>
                </a:defRPr>
              </a:lvl2pPr>
              <a:lvl3pPr marL="1143000" indent="-228600" defTabSz="911225" eaLnBrk="0" hangingPunct="0">
                <a:defRPr sz="2400">
                  <a:solidFill>
                    <a:schemeClr val="tx1"/>
                  </a:solidFill>
                  <a:latin typeface="Arial" pitchFamily="34" charset="0"/>
                  <a:ea typeface="MS PGothic" pitchFamily="34" charset="-128"/>
                </a:defRPr>
              </a:lvl3pPr>
              <a:lvl4pPr marL="1600200" indent="-228600" defTabSz="911225" eaLnBrk="0" hangingPunct="0">
                <a:defRPr sz="2400">
                  <a:solidFill>
                    <a:schemeClr val="tx1"/>
                  </a:solidFill>
                  <a:latin typeface="Arial" pitchFamily="34" charset="0"/>
                  <a:ea typeface="MS PGothic" pitchFamily="34" charset="-128"/>
                </a:defRPr>
              </a:lvl4pPr>
              <a:lvl5pPr marL="2057400" indent="-228600" defTabSz="911225" eaLnBrk="0" hangingPunct="0">
                <a:defRPr sz="2400">
                  <a:solidFill>
                    <a:schemeClr val="tx1"/>
                  </a:solidFill>
                  <a:latin typeface="Arial" pitchFamily="34" charset="0"/>
                  <a:ea typeface="MS PGothic"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dirty="0">
                  <a:solidFill>
                    <a:srgbClr val="FFFFFF"/>
                  </a:solidFill>
                  <a:latin typeface="Helvetica" charset="0"/>
                  <a:sym typeface="Helvetica" charset="0"/>
                </a:rPr>
                <a:t>Curricula</a:t>
              </a:r>
              <a:endParaRPr lang="en-US" altLang="en-US" sz="1800" dirty="0">
                <a:latin typeface="Calibri" pitchFamily="34" charset="0"/>
              </a:endParaRPr>
            </a:p>
          </p:txBody>
        </p:sp>
      </p:grpSp>
      <p:grpSp>
        <p:nvGrpSpPr>
          <p:cNvPr id="4" name="Group 14"/>
          <p:cNvGrpSpPr>
            <a:grpSpLocks/>
          </p:cNvGrpSpPr>
          <p:nvPr/>
        </p:nvGrpSpPr>
        <p:grpSpPr bwMode="auto">
          <a:xfrm>
            <a:off x="6461125" y="2362200"/>
            <a:ext cx="1920875" cy="754063"/>
            <a:chOff x="0" y="0"/>
            <a:chExt cx="188" cy="85"/>
          </a:xfrm>
        </p:grpSpPr>
        <p:sp>
          <p:nvSpPr>
            <p:cNvPr id="47125" name="AutoShape 15"/>
            <p:cNvSpPr>
              <a:spLocks/>
            </p:cNvSpPr>
            <p:nvPr/>
          </p:nvSpPr>
          <p:spPr bwMode="auto">
            <a:xfrm>
              <a:off x="0" y="0"/>
              <a:ext cx="188" cy="52"/>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47126" name="Rectangle 16"/>
            <p:cNvSpPr>
              <a:spLocks/>
            </p:cNvSpPr>
            <p:nvPr/>
          </p:nvSpPr>
          <p:spPr bwMode="auto">
            <a:xfrm>
              <a:off x="1" y="1"/>
              <a:ext cx="185"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defRPr sz="2400">
                  <a:solidFill>
                    <a:schemeClr val="tx1"/>
                  </a:solidFill>
                  <a:latin typeface="Arial" pitchFamily="34" charset="0"/>
                  <a:ea typeface="MS PGothic" pitchFamily="34" charset="-128"/>
                </a:defRPr>
              </a:lvl1pPr>
              <a:lvl2pPr marL="742950" indent="-285750" defTabSz="911225" eaLnBrk="0" hangingPunct="0">
                <a:defRPr sz="2400">
                  <a:solidFill>
                    <a:schemeClr val="tx1"/>
                  </a:solidFill>
                  <a:latin typeface="Arial" pitchFamily="34" charset="0"/>
                  <a:ea typeface="MS PGothic" pitchFamily="34" charset="-128"/>
                </a:defRPr>
              </a:lvl2pPr>
              <a:lvl3pPr marL="1143000" indent="-228600" defTabSz="911225" eaLnBrk="0" hangingPunct="0">
                <a:defRPr sz="2400">
                  <a:solidFill>
                    <a:schemeClr val="tx1"/>
                  </a:solidFill>
                  <a:latin typeface="Arial" pitchFamily="34" charset="0"/>
                  <a:ea typeface="MS PGothic" pitchFamily="34" charset="-128"/>
                </a:defRPr>
              </a:lvl3pPr>
              <a:lvl4pPr marL="1600200" indent="-228600" defTabSz="911225" eaLnBrk="0" hangingPunct="0">
                <a:defRPr sz="2400">
                  <a:solidFill>
                    <a:schemeClr val="tx1"/>
                  </a:solidFill>
                  <a:latin typeface="Arial" pitchFamily="34" charset="0"/>
                  <a:ea typeface="MS PGothic" pitchFamily="34" charset="-128"/>
                </a:defRPr>
              </a:lvl4pPr>
              <a:lvl5pPr marL="2057400" indent="-228600" defTabSz="911225" eaLnBrk="0" hangingPunct="0">
                <a:defRPr sz="2400">
                  <a:solidFill>
                    <a:schemeClr val="tx1"/>
                  </a:solidFill>
                  <a:latin typeface="Arial" pitchFamily="34" charset="0"/>
                  <a:ea typeface="MS PGothic"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dirty="0">
                  <a:solidFill>
                    <a:srgbClr val="FFFFFF"/>
                  </a:solidFill>
                  <a:latin typeface="Helvetica" charset="0"/>
                  <a:sym typeface="Helvetica" charset="0"/>
                </a:rPr>
                <a:t>Assessments</a:t>
              </a:r>
              <a:endParaRPr lang="en-US" altLang="en-US" sz="1800" dirty="0">
                <a:latin typeface="Calibri" pitchFamily="34" charset="0"/>
              </a:endParaRPr>
            </a:p>
          </p:txBody>
        </p:sp>
      </p:grpSp>
      <p:grpSp>
        <p:nvGrpSpPr>
          <p:cNvPr id="5" name="Group 17"/>
          <p:cNvGrpSpPr>
            <a:grpSpLocks/>
          </p:cNvGrpSpPr>
          <p:nvPr/>
        </p:nvGrpSpPr>
        <p:grpSpPr bwMode="auto">
          <a:xfrm>
            <a:off x="6461125" y="4876800"/>
            <a:ext cx="2225675" cy="914400"/>
            <a:chOff x="0" y="0"/>
            <a:chExt cx="215" cy="103"/>
          </a:xfrm>
        </p:grpSpPr>
        <p:sp>
          <p:nvSpPr>
            <p:cNvPr id="47123" name="AutoShape 18"/>
            <p:cNvSpPr>
              <a:spLocks/>
            </p:cNvSpPr>
            <p:nvPr/>
          </p:nvSpPr>
          <p:spPr bwMode="auto">
            <a:xfrm>
              <a:off x="0" y="0"/>
              <a:ext cx="215" cy="103"/>
            </a:xfrm>
            <a:prstGeom prst="roundRect">
              <a:avLst>
                <a:gd name="adj" fmla="val 11718"/>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47124" name="Rectangle 19"/>
            <p:cNvSpPr>
              <a:spLocks/>
            </p:cNvSpPr>
            <p:nvPr/>
          </p:nvSpPr>
          <p:spPr bwMode="auto">
            <a:xfrm>
              <a:off x="4" y="4"/>
              <a:ext cx="20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622" tIns="90311" rIns="180622" bIns="90311"/>
            <a:lstStyle>
              <a:lvl1pPr defTabSz="911225" eaLnBrk="0" hangingPunct="0">
                <a:defRPr sz="2400">
                  <a:solidFill>
                    <a:schemeClr val="tx1"/>
                  </a:solidFill>
                  <a:latin typeface="Arial" pitchFamily="34" charset="0"/>
                  <a:ea typeface="MS PGothic" pitchFamily="34" charset="-128"/>
                </a:defRPr>
              </a:lvl1pPr>
              <a:lvl2pPr marL="742950" indent="-285750" defTabSz="911225" eaLnBrk="0" hangingPunct="0">
                <a:defRPr sz="2400">
                  <a:solidFill>
                    <a:schemeClr val="tx1"/>
                  </a:solidFill>
                  <a:latin typeface="Arial" pitchFamily="34" charset="0"/>
                  <a:ea typeface="MS PGothic" pitchFamily="34" charset="-128"/>
                </a:defRPr>
              </a:lvl2pPr>
              <a:lvl3pPr marL="1143000" indent="-228600" defTabSz="911225" eaLnBrk="0" hangingPunct="0">
                <a:defRPr sz="2400">
                  <a:solidFill>
                    <a:schemeClr val="tx1"/>
                  </a:solidFill>
                  <a:latin typeface="Arial" pitchFamily="34" charset="0"/>
                  <a:ea typeface="MS PGothic" pitchFamily="34" charset="-128"/>
                </a:defRPr>
              </a:lvl3pPr>
              <a:lvl4pPr marL="1600200" indent="-228600" defTabSz="911225" eaLnBrk="0" hangingPunct="0">
                <a:defRPr sz="2400">
                  <a:solidFill>
                    <a:schemeClr val="tx1"/>
                  </a:solidFill>
                  <a:latin typeface="Arial" pitchFamily="34" charset="0"/>
                  <a:ea typeface="MS PGothic" pitchFamily="34" charset="-128"/>
                </a:defRPr>
              </a:lvl4pPr>
              <a:lvl5pPr marL="2057400" indent="-228600" defTabSz="911225" eaLnBrk="0" hangingPunct="0">
                <a:defRPr sz="2400">
                  <a:solidFill>
                    <a:schemeClr val="tx1"/>
                  </a:solidFill>
                  <a:latin typeface="Arial" pitchFamily="34" charset="0"/>
                  <a:ea typeface="MS PGothic"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dirty="0">
                  <a:solidFill>
                    <a:srgbClr val="FFFFFF"/>
                  </a:solidFill>
                  <a:latin typeface="Helvetica" charset="0"/>
                  <a:sym typeface="Helvetica" charset="0"/>
                </a:rPr>
                <a:t>Teacher Development</a:t>
              </a:r>
              <a:endParaRPr lang="en-US" altLang="en-US" sz="1800" dirty="0">
                <a:latin typeface="Calibri" pitchFamily="34" charset="0"/>
              </a:endParaRPr>
            </a:p>
          </p:txBody>
        </p:sp>
      </p:grpSp>
      <p:sp>
        <p:nvSpPr>
          <p:cNvPr id="7188" name="AutoShape 20"/>
          <p:cNvSpPr>
            <a:spLocks/>
          </p:cNvSpPr>
          <p:nvPr/>
        </p:nvSpPr>
        <p:spPr bwMode="auto">
          <a:xfrm>
            <a:off x="2652713" y="3859213"/>
            <a:ext cx="684212" cy="304800"/>
          </a:xfrm>
          <a:prstGeom prst="rightArrow">
            <a:avLst>
              <a:gd name="adj1" fmla="val 50000"/>
              <a:gd name="adj2" fmla="val 35075"/>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7189" name="AutoShape 21"/>
          <p:cNvSpPr>
            <a:spLocks/>
          </p:cNvSpPr>
          <p:nvPr/>
        </p:nvSpPr>
        <p:spPr bwMode="auto">
          <a:xfrm rot="-2693906">
            <a:off x="5468938" y="3043238"/>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7190" name="AutoShape 22"/>
          <p:cNvSpPr>
            <a:spLocks/>
          </p:cNvSpPr>
          <p:nvPr/>
        </p:nvSpPr>
        <p:spPr bwMode="auto">
          <a:xfrm rot="-1234237">
            <a:off x="5572125" y="3508375"/>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7191" name="AutoShape 23"/>
          <p:cNvSpPr>
            <a:spLocks/>
          </p:cNvSpPr>
          <p:nvPr/>
        </p:nvSpPr>
        <p:spPr bwMode="auto">
          <a:xfrm rot="954174">
            <a:off x="5548313" y="4038600"/>
            <a:ext cx="762000" cy="304800"/>
          </a:xfrm>
          <a:prstGeom prst="rightArrow">
            <a:avLst>
              <a:gd name="adj1" fmla="val 50000"/>
              <a:gd name="adj2" fmla="val 35150"/>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7192" name="AutoShape 24"/>
          <p:cNvSpPr>
            <a:spLocks/>
          </p:cNvSpPr>
          <p:nvPr/>
        </p:nvSpPr>
        <p:spPr bwMode="auto">
          <a:xfrm rot="1815463">
            <a:off x="5419725" y="4591050"/>
            <a:ext cx="763588" cy="304800"/>
          </a:xfrm>
          <a:prstGeom prst="rightArrow">
            <a:avLst>
              <a:gd name="adj1" fmla="val 50000"/>
              <a:gd name="adj2" fmla="val 35224"/>
            </a:avLst>
          </a:prstGeom>
          <a:solidFill>
            <a:srgbClr val="C0504D"/>
          </a:solidFill>
          <a:ln w="13546">
            <a:solidFill>
              <a:srgbClr val="000000"/>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7193" name="Picture 2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4713" y="3535363"/>
            <a:ext cx="2001837" cy="955675"/>
          </a:xfrm>
          <a:prstGeom prst="rect">
            <a:avLst/>
          </a:prstGeom>
          <a:noFill/>
          <a:ln w="12700">
            <a:solidFill>
              <a:srgbClr val="E46C0A"/>
            </a:solidFill>
            <a:round/>
            <a:headEnd/>
            <a:tailEnd/>
          </a:ln>
          <a:extLst>
            <a:ext uri="{909E8E84-426E-40DD-AFC4-6F175D3DCCD1}">
              <a14:hiddenFill xmlns:a14="http://schemas.microsoft.com/office/drawing/2010/main">
                <a:solidFill>
                  <a:srgbClr val="FFFFFF"/>
                </a:solidFill>
              </a14:hiddenFill>
            </a:ext>
          </a:extLst>
        </p:spPr>
      </p:pic>
      <p:pic>
        <p:nvPicPr>
          <p:cNvPr id="7194" name="Picture 26" descr="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913" y="2971800"/>
            <a:ext cx="17240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65206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89"/>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7190"/>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499"/>
                                          </p:stCondLst>
                                        </p:cTn>
                                        <p:tgtEl>
                                          <p:spTgt spid="7191"/>
                                        </p:tgtEl>
                                        <p:attrNameLst>
                                          <p:attrName>style.visibility</p:attrName>
                                        </p:attrNameLst>
                                      </p:cBhvr>
                                      <p:to>
                                        <p:strVal val="visible"/>
                                      </p:to>
                                    </p:se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499"/>
                                          </p:stCondLst>
                                        </p:cTn>
                                        <p:tgtEl>
                                          <p:spTgt spid="7192"/>
                                        </p:tgtEl>
                                        <p:attrNameLst>
                                          <p:attrName>style.visibility</p:attrName>
                                        </p:attrNameLst>
                                      </p:cBhvr>
                                      <p:to>
                                        <p:strVal val="visible"/>
                                      </p:to>
                                    </p:set>
                                  </p:childTnLst>
                                </p:cTn>
                              </p:par>
                            </p:childTnLst>
                          </p:cTn>
                        </p:par>
                        <p:par>
                          <p:cTn id="28" fill="hold" nodeType="afterGroup">
                            <p:stCondLst>
                              <p:cond delay="2000"/>
                            </p:stCondLst>
                            <p:childTnLst>
                              <p:par>
                                <p:cTn id="29" presetID="1" presetClass="entr" presetSubtype="0" fill="hold" nodeType="after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par>
                          <p:cTn id="31" fill="hold" nodeType="afterGroup">
                            <p:stCondLst>
                              <p:cond delay="2500"/>
                            </p:stCondLst>
                            <p:childTnLst>
                              <p:par>
                                <p:cTn id="32" presetID="1" presetClass="entr" presetSubtype="0" fill="hold" nodeType="afterEffect">
                                  <p:stCondLst>
                                    <p:cond delay="0"/>
                                  </p:stCondLst>
                                  <p:childTnLst>
                                    <p:set>
                                      <p:cBhvr>
                                        <p:cTn id="33" dur="1" fill="hold">
                                          <p:stCondLst>
                                            <p:cond delay="499"/>
                                          </p:stCondLst>
                                        </p:cTn>
                                        <p:tgtEl>
                                          <p:spTgt spid="3"/>
                                        </p:tgtEl>
                                        <p:attrNameLst>
                                          <p:attrName>style.visibility</p:attrName>
                                        </p:attrNameLst>
                                      </p:cBhvr>
                                      <p:to>
                                        <p:strVal val="visible"/>
                                      </p:to>
                                    </p:set>
                                  </p:childTnLst>
                                </p:cTn>
                              </p:par>
                            </p:childTnLst>
                          </p:cTn>
                        </p:par>
                        <p:par>
                          <p:cTn id="34" fill="hold" nodeType="afterGroup">
                            <p:stCondLst>
                              <p:cond delay="3000"/>
                            </p:stCondLst>
                            <p:childTnLst>
                              <p:par>
                                <p:cTn id="35" presetID="1" presetClass="entr" presetSubtype="0" fill="hold" nodeType="afterEffect">
                                  <p:stCondLst>
                                    <p:cond delay="0"/>
                                  </p:stCondLst>
                                  <p:childTnLst>
                                    <p:set>
                                      <p:cBhvr>
                                        <p:cTn id="36" dur="1" fill="hold">
                                          <p:stCondLst>
                                            <p:cond delay="499"/>
                                          </p:stCondLst>
                                        </p:cTn>
                                        <p:tgtEl>
                                          <p:spTgt spid="2"/>
                                        </p:tgtEl>
                                        <p:attrNameLst>
                                          <p:attrName>style.visibility</p:attrName>
                                        </p:attrNameLst>
                                      </p:cBhvr>
                                      <p:to>
                                        <p:strVal val="visible"/>
                                      </p:to>
                                    </p:set>
                                  </p:childTnLst>
                                </p:cTn>
                              </p:par>
                            </p:childTnLst>
                          </p:cTn>
                        </p:par>
                        <p:par>
                          <p:cTn id="37" fill="hold" nodeType="afterGroup">
                            <p:stCondLst>
                              <p:cond delay="3500"/>
                            </p:stCondLst>
                            <p:childTnLst>
                              <p:par>
                                <p:cTn id="38" presetID="1" presetClass="entr" presetSubtype="0" fill="hold" nodeType="afterEffect">
                                  <p:stCondLst>
                                    <p:cond delay="0"/>
                                  </p:stCondLst>
                                  <p:childTnLst>
                                    <p:set>
                                      <p:cBhvr>
                                        <p:cTn id="3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0" animBg="1"/>
      <p:bldP spid="7189" grpId="0" animBg="1"/>
      <p:bldP spid="7190" grpId="0" animBg="1"/>
      <p:bldP spid="7191" grpId="0" animBg="1"/>
      <p:bldP spid="719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SEP and CCC</a:t>
            </a:r>
            <a:endParaRPr lang="en-US" dirty="0"/>
          </a:p>
        </p:txBody>
      </p:sp>
      <p:sp>
        <p:nvSpPr>
          <p:cNvPr id="3" name="Content Placeholder 2"/>
          <p:cNvSpPr>
            <a:spLocks noGrp="1"/>
          </p:cNvSpPr>
          <p:nvPr>
            <p:ph idx="1"/>
          </p:nvPr>
        </p:nvSpPr>
        <p:spPr/>
        <p:txBody>
          <a:bodyPr/>
          <a:lstStyle/>
          <a:p>
            <a:pPr algn="ctr"/>
            <a:r>
              <a:rPr lang="en-US" dirty="0" smtClean="0"/>
              <a:t>SEP – Appendix F</a:t>
            </a:r>
          </a:p>
          <a:p>
            <a:pPr algn="ctr"/>
            <a:r>
              <a:rPr lang="en-US" dirty="0" smtClean="0"/>
              <a:t>CCC – Appendix G</a:t>
            </a:r>
          </a:p>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4876800"/>
            <a:ext cx="2679037" cy="1219200"/>
          </a:xfrm>
          <a:prstGeom prst="rect">
            <a:avLst/>
          </a:prstGeom>
        </p:spPr>
      </p:pic>
    </p:spTree>
    <p:extLst>
      <p:ext uri="{BB962C8B-B14F-4D97-AF65-F5344CB8AC3E}">
        <p14:creationId xmlns:p14="http://schemas.microsoft.com/office/powerpoint/2010/main" val="41305625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Core Idea and Standards?</a:t>
            </a:r>
            <a:endParaRPr lang="en-US" dirty="0"/>
          </a:p>
        </p:txBody>
      </p:sp>
      <p:sp>
        <p:nvSpPr>
          <p:cNvPr id="3" name="Content Placeholder 2"/>
          <p:cNvSpPr>
            <a:spLocks noGrp="1"/>
          </p:cNvSpPr>
          <p:nvPr>
            <p:ph idx="1"/>
          </p:nvPr>
        </p:nvSpPr>
        <p:spPr/>
        <p:txBody>
          <a:bodyPr/>
          <a:lstStyle/>
          <a:p>
            <a:pPr algn="ctr"/>
            <a:r>
              <a:rPr lang="en-US" dirty="0"/>
              <a:t>DCI – Appendix E</a:t>
            </a:r>
          </a:p>
          <a:p>
            <a:pPr algn="ctr"/>
            <a:r>
              <a:rPr lang="en-US" dirty="0"/>
              <a:t>Is there is specific Performance Expectation aligned to this investigation?</a:t>
            </a:r>
          </a:p>
          <a:p>
            <a:endParaRPr lang="en-US" dirty="0"/>
          </a:p>
        </p:txBody>
      </p:sp>
    </p:spTree>
    <p:extLst>
      <p:ext uri="{BB962C8B-B14F-4D97-AF65-F5344CB8AC3E}">
        <p14:creationId xmlns:p14="http://schemas.microsoft.com/office/powerpoint/2010/main" val="17645570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Design</a:t>
            </a:r>
            <a:endParaRPr lang="en-US" dirty="0"/>
          </a:p>
        </p:txBody>
      </p:sp>
      <p:sp>
        <p:nvSpPr>
          <p:cNvPr id="3" name="Content Placeholder 2"/>
          <p:cNvSpPr>
            <a:spLocks noGrp="1"/>
          </p:cNvSpPr>
          <p:nvPr>
            <p:ph idx="1"/>
          </p:nvPr>
        </p:nvSpPr>
        <p:spPr/>
        <p:txBody>
          <a:bodyPr/>
          <a:lstStyle/>
          <a:p>
            <a:pPr algn="ctr"/>
            <a:r>
              <a:rPr lang="en-US" dirty="0" smtClean="0"/>
              <a:t>K-2</a:t>
            </a:r>
          </a:p>
          <a:p>
            <a:pPr algn="ctr"/>
            <a:r>
              <a:rPr lang="en-US" dirty="0" smtClean="0"/>
              <a:t>3-5</a:t>
            </a:r>
          </a:p>
          <a:p>
            <a:pPr algn="ctr"/>
            <a:r>
              <a:rPr lang="en-US" dirty="0" smtClean="0"/>
              <a:t>MS</a:t>
            </a:r>
          </a:p>
          <a:p>
            <a:pPr algn="ctr"/>
            <a:r>
              <a:rPr lang="en-US" dirty="0" smtClean="0"/>
              <a:t>HS</a:t>
            </a:r>
          </a:p>
          <a:p>
            <a:pPr algn="ctr"/>
            <a:endParaRPr lang="en-US" dirty="0"/>
          </a:p>
          <a:p>
            <a:pPr marL="0" indent="0" algn="ctr">
              <a:buNone/>
            </a:pPr>
            <a:r>
              <a:rPr lang="en-US" dirty="0" smtClean="0"/>
              <a:t>Appendix  I</a:t>
            </a:r>
            <a:endParaRPr lang="en-US" dirty="0"/>
          </a:p>
        </p:txBody>
      </p:sp>
    </p:spTree>
    <p:extLst>
      <p:ext uri="{BB962C8B-B14F-4D97-AF65-F5344CB8AC3E}">
        <p14:creationId xmlns:p14="http://schemas.microsoft.com/office/powerpoint/2010/main" val="22846918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sz="4000" b="1" dirty="0" smtClean="0"/>
              <a:t>Please be back by 1:00</a:t>
            </a:r>
            <a:endParaRPr lang="en-US" sz="40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262" y="3092464"/>
            <a:ext cx="3419475" cy="355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511" y="1524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4876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Microscope II</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2852" y="1600200"/>
            <a:ext cx="555829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782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1" y="2286000"/>
            <a:ext cx="8229600" cy="1143000"/>
          </a:xfrm>
        </p:spPr>
        <p:txBody>
          <a:bodyPr/>
          <a:lstStyle/>
          <a:p>
            <a:r>
              <a:rPr lang="en-US" dirty="0" smtClean="0"/>
              <a:t>Force and Motion</a:t>
            </a:r>
            <a:endParaRPr lang="en-US" dirty="0"/>
          </a:p>
        </p:txBody>
      </p:sp>
      <p:sp>
        <p:nvSpPr>
          <p:cNvPr id="3" name="Content Placeholder 2"/>
          <p:cNvSpPr>
            <a:spLocks noGrp="1"/>
          </p:cNvSpPr>
          <p:nvPr>
            <p:ph idx="1"/>
          </p:nvPr>
        </p:nvSpPr>
        <p:spPr>
          <a:xfrm>
            <a:off x="446061" y="3246437"/>
            <a:ext cx="8229600" cy="3611563"/>
          </a:xfrm>
        </p:spPr>
        <p:txBody>
          <a:bodyPr>
            <a:normAutofit lnSpcReduction="10000"/>
          </a:bodyPr>
          <a:lstStyle/>
          <a:p>
            <a:r>
              <a:rPr lang="en-US" dirty="0" smtClean="0"/>
              <a:t>Give a thumbs-up when you think you hear a force or a motion</a:t>
            </a:r>
          </a:p>
          <a:p>
            <a:endParaRPr lang="en-US" dirty="0"/>
          </a:p>
          <a:p>
            <a:pPr marL="0" indent="0" algn="ctr">
              <a:buNone/>
            </a:pPr>
            <a:r>
              <a:rPr lang="en-US" dirty="0" smtClean="0"/>
              <a:t>Today we are going to read:</a:t>
            </a:r>
          </a:p>
          <a:p>
            <a:pPr marL="0" indent="0" algn="ctr">
              <a:buNone/>
            </a:pPr>
            <a:r>
              <a:rPr lang="en-US" dirty="0" smtClean="0"/>
              <a:t> </a:t>
            </a:r>
            <a:r>
              <a:rPr lang="en-US" sz="4400" b="1" i="1" dirty="0" smtClean="0"/>
              <a:t>Sheep in a Jeep</a:t>
            </a:r>
          </a:p>
          <a:p>
            <a:pPr marL="0" indent="0" algn="ctr">
              <a:buNone/>
            </a:pPr>
            <a:r>
              <a:rPr lang="en-US" dirty="0" smtClean="0"/>
              <a:t>By Nance Shaw</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60036"/>
            <a:ext cx="2514600" cy="250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4334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Sheep In A Jeep</a:t>
            </a:r>
            <a:endParaRPr lang="en-US" dirty="0"/>
          </a:p>
        </p:txBody>
      </p:sp>
      <p:sp>
        <p:nvSpPr>
          <p:cNvPr id="3" name="Content Placeholder 2"/>
          <p:cNvSpPr>
            <a:spLocks noGrp="1"/>
          </p:cNvSpPr>
          <p:nvPr>
            <p:ph idx="1"/>
          </p:nvPr>
        </p:nvSpPr>
        <p:spPr/>
        <p:txBody>
          <a:bodyPr/>
          <a:lstStyle/>
          <a:p>
            <a:r>
              <a:rPr lang="en-US" sz="2800" dirty="0">
                <a:hlinkClick r:id="rId2"/>
              </a:rPr>
              <a:t>https://</a:t>
            </a:r>
            <a:r>
              <a:rPr lang="en-US" sz="2800" dirty="0" smtClean="0">
                <a:hlinkClick r:id="rId2"/>
              </a:rPr>
              <a:t>www.youtube.com/watch?v=5qp0SkfcmZI</a:t>
            </a:r>
            <a:endParaRPr lang="en-US" sz="2800" dirty="0" smtClean="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590800"/>
            <a:ext cx="3459956"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380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kcrump\Documents\STLN\FEB Meeting\PULASKI PL\0 cover sheep jee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607"/>
            <a:ext cx="6924290" cy="689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38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80" name="Picture 32" descr="C:\Users\kcrump\Documents\STLN\FEB Meeting\PULASKI PL\0 starting p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84018"/>
            <a:ext cx="8342312" cy="802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3654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kcrump\Documents\STLN\FEB Meeting\PULASKI PL\7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8647113" cy="808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67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304800" y="304800"/>
            <a:ext cx="4114800" cy="3124200"/>
          </a:xfrm>
        </p:spPr>
        <p:txBody>
          <a:bodyPr>
            <a:normAutofit/>
          </a:bodyPr>
          <a:lstStyle/>
          <a:p>
            <a:pPr eaLnBrk="1" hangingPunct="1"/>
            <a:r>
              <a:rPr lang="en-US" sz="3600" dirty="0">
                <a:latin typeface="Calibri" charset="0"/>
              </a:rPr>
              <a:t>A New Vision of Science Learning </a:t>
            </a:r>
            <a:br>
              <a:rPr lang="en-US" sz="3600" dirty="0">
                <a:latin typeface="Calibri" charset="0"/>
              </a:rPr>
            </a:br>
            <a:r>
              <a:rPr lang="en-US" sz="3600" dirty="0">
                <a:latin typeface="Calibri" charset="0"/>
              </a:rPr>
              <a:t>that Leads to </a:t>
            </a:r>
            <a:br>
              <a:rPr lang="en-US" sz="3600" dirty="0">
                <a:latin typeface="Calibri" charset="0"/>
              </a:rPr>
            </a:br>
            <a:r>
              <a:rPr lang="en-US" sz="3600" dirty="0">
                <a:latin typeface="Calibri" charset="0"/>
              </a:rPr>
              <a:t>a New Vision of Teaching</a:t>
            </a:r>
            <a:endParaRPr lang="en-US" sz="3600" b="1" dirty="0">
              <a:latin typeface="Calibri" charset="0"/>
            </a:endParaRPr>
          </a:p>
        </p:txBody>
      </p:sp>
      <p:sp>
        <p:nvSpPr>
          <p:cNvPr id="28673" name="Content Placeholder 2"/>
          <p:cNvSpPr>
            <a:spLocks noGrp="1"/>
          </p:cNvSpPr>
          <p:nvPr>
            <p:ph idx="1"/>
          </p:nvPr>
        </p:nvSpPr>
        <p:spPr>
          <a:xfrm>
            <a:off x="533400" y="3886200"/>
            <a:ext cx="8229600" cy="2286000"/>
          </a:xfrm>
        </p:spPr>
        <p:txBody>
          <a:bodyPr/>
          <a:lstStyle/>
          <a:p>
            <a:pPr marL="0" indent="0" algn="ctr" eaLnBrk="1" hangingPunct="1">
              <a:buFont typeface="Arial" charset="0"/>
              <a:buNone/>
            </a:pPr>
            <a:r>
              <a:rPr lang="en-US" sz="3600" b="1" i="1" dirty="0" smtClean="0">
                <a:latin typeface="Calibri" charset="0"/>
              </a:rPr>
              <a:t>                                                                                                   </a:t>
            </a:r>
            <a:r>
              <a:rPr lang="en-US" sz="3600" b="1" i="1" dirty="0" smtClean="0">
                <a:latin typeface="Calibri" charset="0"/>
                <a:hlinkClick r:id="rId3"/>
              </a:rPr>
              <a:t>www.kevincrumpscience.weebly.com</a:t>
            </a:r>
            <a:endParaRPr lang="en-US" sz="3600" b="1" i="1" dirty="0" smtClean="0">
              <a:latin typeface="Calibri" charset="0"/>
            </a:endParaRPr>
          </a:p>
          <a:p>
            <a:pPr marL="0" indent="0" eaLnBrk="1" hangingPunct="1">
              <a:buFont typeface="Arial" charset="0"/>
              <a:buNone/>
            </a:pPr>
            <a:endParaRPr lang="en-US" sz="1400" b="1" i="1" dirty="0">
              <a:latin typeface="Calibri" charset="0"/>
            </a:endParaRPr>
          </a:p>
          <a:p>
            <a:pPr marL="0" indent="0" eaLnBrk="1" hangingPunct="1">
              <a:buFont typeface="Arial" charset="0"/>
              <a:buNone/>
            </a:pPr>
            <a:endParaRPr lang="en-US" dirty="0">
              <a:latin typeface="Calibri" charset="0"/>
            </a:endParaRPr>
          </a:p>
        </p:txBody>
      </p:sp>
      <p:sp>
        <p:nvSpPr>
          <p:cNvPr id="2" name="Footer Placeholder 1"/>
          <p:cNvSpPr>
            <a:spLocks noGrp="1"/>
          </p:cNvSpPr>
          <p:nvPr>
            <p:ph type="ftr" sz="quarter" idx="11"/>
          </p:nvPr>
        </p:nvSpPr>
        <p:spPr/>
        <p:txBody>
          <a:bodyPr/>
          <a:lstStyle/>
          <a:p>
            <a:r>
              <a:rPr lang="en-US" dirty="0" smtClean="0"/>
              <a:t>P-12 MSOU of PIMSER</a:t>
            </a:r>
            <a:endParaRPr lang="en-US" dirty="0"/>
          </a:p>
        </p:txBody>
      </p:sp>
      <p:pic>
        <p:nvPicPr>
          <p:cNvPr id="286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8600"/>
            <a:ext cx="3252788" cy="39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154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kcrump\Documents\STLN\FEB Meeting\PULASKI PL\8_9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6" y="1295400"/>
            <a:ext cx="924507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3349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kcrump\Documents\STLN\FEB Meeting\PULASKI PL\10_11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9808"/>
            <a:ext cx="9144000" cy="517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8323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kcrump\Documents\STLN\FEB Meeting\PULASKI PL\12_13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9039225" cy="555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865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kcrump\Documents\STLN\FEB Meeting\PULASKI PL\14_15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75" y="762000"/>
            <a:ext cx="9067800" cy="522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57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kcrump\Documents\STLN\FEB Meeting\PULASKI PL\16_17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52" y="291444"/>
            <a:ext cx="9024103" cy="48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0854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kcrump\Documents\STLN\FEB Meeting\PULASKI PL\18_19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4" y="381000"/>
            <a:ext cx="9126833" cy="433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479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kcrump\Documents\STLN\FEB Meeting\PULASKI PL\20_21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8782639" cy="407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8555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kcrump\Documents\STLN\FEB Meeting\PULASKI PL\22_23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24" y="685800"/>
            <a:ext cx="9387697"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4954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kcrump\Documents\STLN\FEB Meeting\PULASKI PL\24_25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66800"/>
            <a:ext cx="8732838" cy="4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7146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kcrump\Documents\STLN\FEB Meeting\PULASKI PL\26_27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32529"/>
            <a:ext cx="9235767" cy="517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81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NGSS Framework</a:t>
            </a:r>
            <a:endParaRPr lang="en-US" dirty="0"/>
          </a:p>
        </p:txBody>
      </p:sp>
      <p:sp>
        <p:nvSpPr>
          <p:cNvPr id="3" name="Content Placeholder 2"/>
          <p:cNvSpPr>
            <a:spLocks noGrp="1"/>
          </p:cNvSpPr>
          <p:nvPr>
            <p:ph idx="1"/>
          </p:nvPr>
        </p:nvSpPr>
        <p:spPr/>
        <p:txBody>
          <a:bodyPr/>
          <a:lstStyle/>
          <a:p>
            <a:r>
              <a:rPr lang="en-US" dirty="0" smtClean="0"/>
              <a:t>THREE DIMENSIONS:</a:t>
            </a:r>
          </a:p>
          <a:p>
            <a:pPr marL="0" indent="0">
              <a:buNone/>
            </a:pPr>
            <a:r>
              <a:rPr lang="en-US" dirty="0" smtClean="0"/>
              <a:t>1. Practices</a:t>
            </a:r>
          </a:p>
          <a:p>
            <a:pPr marL="0" indent="0">
              <a:buNone/>
            </a:pPr>
            <a:r>
              <a:rPr lang="en-US" dirty="0" smtClean="0"/>
              <a:t>2. Crosscutting Concepts</a:t>
            </a:r>
          </a:p>
          <a:p>
            <a:pPr marL="0" indent="0">
              <a:buNone/>
            </a:pPr>
            <a:r>
              <a:rPr lang="en-US" dirty="0" smtClean="0"/>
              <a:t>3. Disciplinary Core Ideas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47800"/>
            <a:ext cx="2908300" cy="3048000"/>
          </a:xfrm>
          <a:prstGeom prst="rect">
            <a:avLst/>
          </a:prstGeom>
        </p:spPr>
      </p:pic>
      <p:sp>
        <p:nvSpPr>
          <p:cNvPr id="6" name="TextBox 5"/>
          <p:cNvSpPr txBox="1"/>
          <p:nvPr/>
        </p:nvSpPr>
        <p:spPr>
          <a:xfrm>
            <a:off x="228600" y="4648200"/>
            <a:ext cx="6858000" cy="1077218"/>
          </a:xfrm>
          <a:prstGeom prst="rect">
            <a:avLst/>
          </a:prstGeom>
          <a:noFill/>
        </p:spPr>
        <p:txBody>
          <a:bodyPr wrap="square" rtlCol="0">
            <a:spAutoFit/>
          </a:bodyPr>
          <a:lstStyle/>
          <a:p>
            <a:endParaRPr lang="en-US" dirty="0" smtClean="0">
              <a:solidFill>
                <a:prstClr val="black"/>
              </a:solidFill>
            </a:endParaRPr>
          </a:p>
          <a:p>
            <a:endParaRPr lang="en-US" dirty="0" smtClean="0">
              <a:solidFill>
                <a:prstClr val="black"/>
              </a:solidFill>
            </a:endParaRPr>
          </a:p>
          <a:p>
            <a:r>
              <a:rPr lang="en-US" sz="2800" b="1" dirty="0" smtClean="0">
                <a:solidFill>
                  <a:prstClr val="black"/>
                </a:solidFill>
              </a:rPr>
              <a:t>Let’s take a look at a page in your grade level</a:t>
            </a:r>
            <a:endParaRPr lang="en-US" sz="2800" b="1" dirty="0">
              <a:solidFill>
                <a:prstClr val="black"/>
              </a:solidFill>
            </a:endParaRPr>
          </a:p>
        </p:txBody>
      </p:sp>
    </p:spTree>
    <p:extLst>
      <p:ext uri="{BB962C8B-B14F-4D97-AF65-F5344CB8AC3E}">
        <p14:creationId xmlns:p14="http://schemas.microsoft.com/office/powerpoint/2010/main" val="376524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kcrump\Documents\STLN\FEB Meeting\PULASKI PL\28_29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29" y="4618"/>
            <a:ext cx="9121371" cy="529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4230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Users\kcrump\Documents\STLN\FEB Meeting\PULASKI PL\30_31 S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6" y="152400"/>
            <a:ext cx="9240696" cy="518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346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kcrump\Documents\STLN\FEB Meeting\PULASKI PL\32 SJ E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33400"/>
            <a:ext cx="6241992" cy="73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04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r>
              <a:rPr lang="en-US" dirty="0" smtClean="0"/>
              <a:t>What is a force?</a:t>
            </a:r>
          </a:p>
          <a:p>
            <a:pPr algn="ctr"/>
            <a:r>
              <a:rPr lang="en-US" dirty="0" smtClean="0"/>
              <a:t>What can forces do?</a:t>
            </a:r>
          </a:p>
          <a:p>
            <a:pPr algn="ctr"/>
            <a:r>
              <a:rPr lang="en-US" dirty="0" smtClean="0"/>
              <a:t>Is gravity a force?</a:t>
            </a:r>
          </a:p>
          <a:p>
            <a:pPr algn="ctr"/>
            <a:r>
              <a:rPr lang="en-US" dirty="0" smtClean="0"/>
              <a:t>How do you know?</a:t>
            </a:r>
          </a:p>
          <a:p>
            <a:pPr algn="ctr"/>
            <a:r>
              <a:rPr lang="en-US" dirty="0" smtClean="0"/>
              <a:t>What is motion?</a:t>
            </a:r>
          </a:p>
          <a:p>
            <a:pPr marL="0" indent="0">
              <a:buNone/>
            </a:pPr>
            <a:endParaRPr lang="en-US" dirty="0"/>
          </a:p>
        </p:txBody>
      </p:sp>
    </p:spTree>
    <p:extLst>
      <p:ext uri="{BB962C8B-B14F-4D97-AF65-F5344CB8AC3E}">
        <p14:creationId xmlns:p14="http://schemas.microsoft.com/office/powerpoint/2010/main" val="156082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force?</a:t>
            </a:r>
            <a:br>
              <a:rPr lang="en-US" dirty="0"/>
            </a:br>
            <a:endParaRPr lang="en-US" dirty="0"/>
          </a:p>
        </p:txBody>
      </p:sp>
      <p:sp>
        <p:nvSpPr>
          <p:cNvPr id="3" name="Content Placeholder 2"/>
          <p:cNvSpPr>
            <a:spLocks noGrp="1"/>
          </p:cNvSpPr>
          <p:nvPr>
            <p:ph idx="1"/>
          </p:nvPr>
        </p:nvSpPr>
        <p:spPr/>
        <p:txBody>
          <a:bodyPr/>
          <a:lstStyle/>
          <a:p>
            <a:r>
              <a:rPr lang="en-US" dirty="0" smtClean="0"/>
              <a:t>A force is a push or a pull</a:t>
            </a:r>
            <a:endParaRPr lang="en-US" dirty="0"/>
          </a:p>
        </p:txBody>
      </p:sp>
    </p:spTree>
    <p:extLst>
      <p:ext uri="{BB962C8B-B14F-4D97-AF65-F5344CB8AC3E}">
        <p14:creationId xmlns:p14="http://schemas.microsoft.com/office/powerpoint/2010/main" val="17816716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forces do?</a:t>
            </a:r>
            <a:br>
              <a:rPr lang="en-US" dirty="0"/>
            </a:br>
            <a:endParaRPr lang="en-US" dirty="0"/>
          </a:p>
        </p:txBody>
      </p:sp>
      <p:sp>
        <p:nvSpPr>
          <p:cNvPr id="3" name="Content Placeholder 2"/>
          <p:cNvSpPr>
            <a:spLocks noGrp="1"/>
          </p:cNvSpPr>
          <p:nvPr>
            <p:ph idx="1"/>
          </p:nvPr>
        </p:nvSpPr>
        <p:spPr/>
        <p:txBody>
          <a:bodyPr/>
          <a:lstStyle/>
          <a:p>
            <a:r>
              <a:rPr lang="en-US" dirty="0" smtClean="0"/>
              <a:t>Forces can make things move.</a:t>
            </a:r>
          </a:p>
          <a:p>
            <a:r>
              <a:rPr lang="en-US" dirty="0" smtClean="0"/>
              <a:t>Forces can make things speed up and slow down. </a:t>
            </a:r>
          </a:p>
          <a:p>
            <a:r>
              <a:rPr lang="en-US" dirty="0" smtClean="0"/>
              <a:t>Forces can make things change directions.</a:t>
            </a:r>
          </a:p>
          <a:p>
            <a:r>
              <a:rPr lang="en-US" dirty="0" smtClean="0"/>
              <a:t>Forces can make things go back and forth and around and around.</a:t>
            </a:r>
          </a:p>
        </p:txBody>
      </p:sp>
    </p:spTree>
    <p:extLst>
      <p:ext uri="{BB962C8B-B14F-4D97-AF65-F5344CB8AC3E}">
        <p14:creationId xmlns:p14="http://schemas.microsoft.com/office/powerpoint/2010/main" val="22094458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Is gravity a force?</a:t>
            </a:r>
            <a:br>
              <a:rPr lang="en-US" dirty="0"/>
            </a:br>
            <a:endParaRPr lang="en-US" dirty="0"/>
          </a:p>
        </p:txBody>
      </p:sp>
      <p:sp>
        <p:nvSpPr>
          <p:cNvPr id="3" name="Content Placeholder 2"/>
          <p:cNvSpPr>
            <a:spLocks noGrp="1"/>
          </p:cNvSpPr>
          <p:nvPr>
            <p:ph idx="1"/>
          </p:nvPr>
        </p:nvSpPr>
        <p:spPr/>
        <p:txBody>
          <a:bodyPr/>
          <a:lstStyle/>
          <a:p>
            <a:r>
              <a:rPr lang="en-US" dirty="0" smtClean="0"/>
              <a:t>Yes</a:t>
            </a:r>
            <a:endParaRPr lang="en-US" dirty="0"/>
          </a:p>
        </p:txBody>
      </p:sp>
    </p:spTree>
    <p:extLst>
      <p:ext uri="{BB962C8B-B14F-4D97-AF65-F5344CB8AC3E}">
        <p14:creationId xmlns:p14="http://schemas.microsoft.com/office/powerpoint/2010/main" val="1711193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you know?</a:t>
            </a:r>
            <a:br>
              <a:rPr lang="en-US" dirty="0"/>
            </a:br>
            <a:endParaRPr lang="en-US" dirty="0"/>
          </a:p>
        </p:txBody>
      </p:sp>
      <p:sp>
        <p:nvSpPr>
          <p:cNvPr id="3" name="Content Placeholder 2"/>
          <p:cNvSpPr>
            <a:spLocks noGrp="1"/>
          </p:cNvSpPr>
          <p:nvPr>
            <p:ph idx="1"/>
          </p:nvPr>
        </p:nvSpPr>
        <p:spPr/>
        <p:txBody>
          <a:bodyPr/>
          <a:lstStyle/>
          <a:p>
            <a:r>
              <a:rPr lang="en-US" dirty="0" smtClean="0"/>
              <a:t>Gravity pulls all objects toward the Earth.</a:t>
            </a:r>
            <a:endParaRPr lang="en-US" dirty="0"/>
          </a:p>
        </p:txBody>
      </p:sp>
    </p:spTree>
    <p:extLst>
      <p:ext uri="{BB962C8B-B14F-4D97-AF65-F5344CB8AC3E}">
        <p14:creationId xmlns:p14="http://schemas.microsoft.com/office/powerpoint/2010/main" val="17411073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motion?</a:t>
            </a:r>
            <a:br>
              <a:rPr lang="en-US" dirty="0"/>
            </a:br>
            <a:endParaRPr lang="en-US" dirty="0"/>
          </a:p>
        </p:txBody>
      </p:sp>
      <p:sp>
        <p:nvSpPr>
          <p:cNvPr id="3" name="Content Placeholder 2"/>
          <p:cNvSpPr>
            <a:spLocks noGrp="1"/>
          </p:cNvSpPr>
          <p:nvPr>
            <p:ph idx="1"/>
          </p:nvPr>
        </p:nvSpPr>
        <p:spPr/>
        <p:txBody>
          <a:bodyPr/>
          <a:lstStyle/>
          <a:p>
            <a:r>
              <a:rPr lang="en-US" dirty="0" smtClean="0"/>
              <a:t>Motion is a change in the position of an object.</a:t>
            </a:r>
          </a:p>
          <a:p>
            <a:r>
              <a:rPr lang="en-US" dirty="0" smtClean="0"/>
              <a:t>When you say something has moved, you are describing its motion.</a:t>
            </a:r>
            <a:endParaRPr lang="en-US" dirty="0"/>
          </a:p>
        </p:txBody>
      </p:sp>
    </p:spTree>
    <p:extLst>
      <p:ext uri="{BB962C8B-B14F-4D97-AF65-F5344CB8AC3E}">
        <p14:creationId xmlns:p14="http://schemas.microsoft.com/office/powerpoint/2010/main" val="20203157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and Motion T-Chart</a:t>
            </a:r>
            <a:endParaRPr lang="en-US" dirty="0"/>
          </a:p>
        </p:txBody>
      </p:sp>
      <p:sp>
        <p:nvSpPr>
          <p:cNvPr id="3" name="Content Placeholder 2"/>
          <p:cNvSpPr>
            <a:spLocks noGrp="1"/>
          </p:cNvSpPr>
          <p:nvPr>
            <p:ph idx="1"/>
          </p:nvPr>
        </p:nvSpPr>
        <p:spPr>
          <a:xfrm>
            <a:off x="0" y="1600200"/>
            <a:ext cx="9144000" cy="4525963"/>
          </a:xfrm>
        </p:spPr>
        <p:txBody>
          <a:bodyPr>
            <a:normAutofit/>
          </a:bodyPr>
          <a:lstStyle/>
          <a:p>
            <a:r>
              <a:rPr lang="en-US" sz="2800" dirty="0" smtClean="0"/>
              <a:t>Name examples of Motions and Forces from the book</a:t>
            </a:r>
            <a:endParaRPr lang="en-US" sz="2800" dirty="0"/>
          </a:p>
        </p:txBody>
      </p:sp>
    </p:spTree>
    <p:extLst>
      <p:ext uri="{BB962C8B-B14F-4D97-AF65-F5344CB8AC3E}">
        <p14:creationId xmlns:p14="http://schemas.microsoft.com/office/powerpoint/2010/main" val="254256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Performance Expectations</a:t>
            </a:r>
            <a:endParaRPr lang="en-US" b="1" dirty="0">
              <a:solidFill>
                <a:srgbClr val="0070C0"/>
              </a:solidFill>
            </a:endParaRPr>
          </a:p>
        </p:txBody>
      </p:sp>
      <p:sp>
        <p:nvSpPr>
          <p:cNvPr id="3" name="Content Placeholder 2"/>
          <p:cNvSpPr>
            <a:spLocks noGrp="1"/>
          </p:cNvSpPr>
          <p:nvPr>
            <p:ph idx="1"/>
          </p:nvPr>
        </p:nvSpPr>
        <p:spPr/>
        <p:txBody>
          <a:bodyPr/>
          <a:lstStyle/>
          <a:p>
            <a:r>
              <a:rPr lang="en-US" dirty="0" smtClean="0"/>
              <a:t>Integrate practices, core ideas and Crosscutting Concepts</a:t>
            </a:r>
          </a:p>
          <a:p>
            <a:r>
              <a:rPr lang="en-US" dirty="0" smtClean="0"/>
              <a:t>Statements of what is to be assessed</a:t>
            </a:r>
          </a:p>
          <a:p>
            <a:r>
              <a:rPr lang="en-US" dirty="0" smtClean="0"/>
              <a:t>NOT lesson plans</a:t>
            </a:r>
          </a:p>
          <a:p>
            <a:r>
              <a:rPr lang="en-US" dirty="0" smtClean="0"/>
              <a:t>State what students should be able to do at the end of instruction</a:t>
            </a:r>
          </a:p>
          <a:p>
            <a:r>
              <a:rPr lang="en-US" dirty="0" smtClean="0"/>
              <a:t>Organized by Topic and DCI</a:t>
            </a:r>
          </a:p>
          <a:p>
            <a:endParaRPr lang="en-US" dirty="0"/>
          </a:p>
        </p:txBody>
      </p:sp>
    </p:spTree>
    <p:extLst>
      <p:ext uri="{BB962C8B-B14F-4D97-AF65-F5344CB8AC3E}">
        <p14:creationId xmlns:p14="http://schemas.microsoft.com/office/powerpoint/2010/main" val="133667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and Motion T Chart</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00"/>
            <a:ext cx="10575343" cy="39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04800" y="22860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02327" y="1916668"/>
            <a:ext cx="247184"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
        <p:nvSpPr>
          <p:cNvPr id="7" name="TextBox 6"/>
          <p:cNvSpPr txBox="1"/>
          <p:nvPr/>
        </p:nvSpPr>
        <p:spPr>
          <a:xfrm>
            <a:off x="6324600" y="1916668"/>
            <a:ext cx="247184"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
        <p:nvSpPr>
          <p:cNvPr id="8" name="Rectangle 7"/>
          <p:cNvSpPr/>
          <p:nvPr/>
        </p:nvSpPr>
        <p:spPr>
          <a:xfrm>
            <a:off x="152400" y="2819400"/>
            <a:ext cx="8991600" cy="3276600"/>
          </a:xfrm>
          <a:prstGeom prst="rect">
            <a:avLst/>
          </a:prstGeom>
          <a:solidFill>
            <a:srgbClr val="AC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304800" y="2819400"/>
            <a:ext cx="0" cy="335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53000" y="2819400"/>
            <a:ext cx="0" cy="335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67800" y="2819400"/>
            <a:ext cx="0" cy="335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4800" y="6172200"/>
            <a:ext cx="8763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6119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and Motion T Chart</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00"/>
            <a:ext cx="10575343" cy="39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04800" y="2286000"/>
            <a:ext cx="8763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02327" y="1916668"/>
            <a:ext cx="247184"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
        <p:nvSpPr>
          <p:cNvPr id="7" name="TextBox 6"/>
          <p:cNvSpPr txBox="1"/>
          <p:nvPr/>
        </p:nvSpPr>
        <p:spPr>
          <a:xfrm>
            <a:off x="6324600" y="1916668"/>
            <a:ext cx="247184"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0204673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Sentence Cards</a:t>
            </a:r>
            <a:endParaRPr lang="en-US" dirty="0"/>
          </a:p>
        </p:txBody>
      </p:sp>
      <p:sp>
        <p:nvSpPr>
          <p:cNvPr id="3" name="Content Placeholder 2"/>
          <p:cNvSpPr>
            <a:spLocks noGrp="1"/>
          </p:cNvSpPr>
          <p:nvPr>
            <p:ph idx="1"/>
          </p:nvPr>
        </p:nvSpPr>
        <p:spPr/>
        <p:txBody>
          <a:bodyPr/>
          <a:lstStyle/>
          <a:p>
            <a:r>
              <a:rPr lang="en-US" dirty="0" smtClean="0"/>
              <a:t>Cut out cards</a:t>
            </a:r>
          </a:p>
          <a:p>
            <a:r>
              <a:rPr lang="en-US" dirty="0" smtClean="0"/>
              <a:t>Read Forces and Motion Sheet (page 5)</a:t>
            </a:r>
          </a:p>
          <a:p>
            <a:r>
              <a:rPr lang="en-US" dirty="0" smtClean="0"/>
              <a:t>Create different sentences from the cards</a:t>
            </a:r>
          </a:p>
          <a:p>
            <a:pPr marL="0" indent="0">
              <a:buNone/>
            </a:pPr>
            <a:endParaRPr lang="en-US" dirty="0"/>
          </a:p>
        </p:txBody>
      </p:sp>
    </p:spTree>
    <p:extLst>
      <p:ext uri="{BB962C8B-B14F-4D97-AF65-F5344CB8AC3E}">
        <p14:creationId xmlns:p14="http://schemas.microsoft.com/office/powerpoint/2010/main" val="8318532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Sheep push jeep</a:t>
            </a:r>
          </a:p>
          <a:p>
            <a:r>
              <a:rPr lang="en-US" dirty="0" smtClean="0"/>
              <a:t>Force causes motion</a:t>
            </a:r>
          </a:p>
          <a:p>
            <a:r>
              <a:rPr lang="en-US" dirty="0" smtClean="0"/>
              <a:t>Gravity pulls sheep</a:t>
            </a:r>
          </a:p>
          <a:p>
            <a:r>
              <a:rPr lang="en-US" dirty="0" smtClean="0"/>
              <a:t>Gravity pulls jeep</a:t>
            </a:r>
          </a:p>
          <a:p>
            <a:r>
              <a:rPr lang="en-US" dirty="0" smtClean="0"/>
              <a:t>Friction slows jeep</a:t>
            </a:r>
            <a:endParaRPr lang="en-US" dirty="0"/>
          </a:p>
        </p:txBody>
      </p:sp>
    </p:spTree>
    <p:extLst>
      <p:ext uri="{BB962C8B-B14F-4D97-AF65-F5344CB8AC3E}">
        <p14:creationId xmlns:p14="http://schemas.microsoft.com/office/powerpoint/2010/main" val="20520480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NGSS/KCAS for Science </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2341604485"/>
              </p:ext>
            </p:extLst>
          </p:nvPr>
        </p:nvGraphicFramePr>
        <p:xfrm>
          <a:off x="1524000" y="1524000"/>
          <a:ext cx="6096000" cy="1554480"/>
        </p:xfrm>
        <a:graphic>
          <a:graphicData uri="http://schemas.openxmlformats.org/drawingml/2006/table">
            <a:tbl>
              <a:tblPr firstRow="1" bandRow="1">
                <a:tableStyleId>{5C22544A-7EE6-4342-B048-85BDC9FD1C3A}</a:tableStyleId>
              </a:tblPr>
              <a:tblGrid>
                <a:gridCol w="762000"/>
                <a:gridCol w="5334000"/>
              </a:tblGrid>
              <a:tr h="441960">
                <a:tc>
                  <a:txBody>
                    <a:bodyPr/>
                    <a:lstStyle/>
                    <a:p>
                      <a:r>
                        <a:rPr lang="en-US" dirty="0" smtClean="0"/>
                        <a:t>Code</a:t>
                      </a:r>
                      <a:endParaRPr lang="en-US" dirty="0"/>
                    </a:p>
                  </a:txBody>
                  <a:tcPr/>
                </a:tc>
                <a:tc>
                  <a:txBody>
                    <a:bodyPr/>
                    <a:lstStyle/>
                    <a:p>
                      <a:r>
                        <a:rPr lang="en-US" dirty="0" smtClean="0"/>
                        <a:t>DCI</a:t>
                      </a:r>
                      <a:endParaRPr lang="en-US" dirty="0"/>
                    </a:p>
                  </a:txBody>
                  <a:tcPr/>
                </a:tc>
              </a:tr>
              <a:tr h="370840">
                <a:tc>
                  <a:txBody>
                    <a:bodyPr/>
                    <a:lstStyle/>
                    <a:p>
                      <a:r>
                        <a:rPr lang="en-US" dirty="0" smtClean="0"/>
                        <a:t>PS2.A</a:t>
                      </a:r>
                      <a:endParaRPr lang="en-US" dirty="0"/>
                    </a:p>
                  </a:txBody>
                  <a:tcPr/>
                </a:tc>
                <a:tc>
                  <a:txBody>
                    <a:bodyPr/>
                    <a:lstStyle/>
                    <a:p>
                      <a:r>
                        <a:rPr lang="en-US" dirty="0" smtClean="0"/>
                        <a:t>Forces</a:t>
                      </a:r>
                      <a:r>
                        <a:rPr lang="en-US" baseline="0" dirty="0" smtClean="0"/>
                        <a:t> and Motion</a:t>
                      </a:r>
                      <a:endParaRPr lang="en-US" dirty="0"/>
                    </a:p>
                  </a:txBody>
                  <a:tcPr/>
                </a:tc>
              </a:tr>
              <a:tr h="370840">
                <a:tc>
                  <a:txBody>
                    <a:bodyPr/>
                    <a:lstStyle/>
                    <a:p>
                      <a:r>
                        <a:rPr lang="en-US" dirty="0" smtClean="0"/>
                        <a:t>PS2.B</a:t>
                      </a:r>
                      <a:endParaRPr lang="en-US" dirty="0"/>
                    </a:p>
                  </a:txBody>
                  <a:tcPr/>
                </a:tc>
                <a:tc>
                  <a:txBody>
                    <a:bodyPr/>
                    <a:lstStyle/>
                    <a:p>
                      <a:r>
                        <a:rPr lang="en-US" dirty="0" smtClean="0"/>
                        <a:t>Types of Interactions</a:t>
                      </a:r>
                      <a:endParaRPr lang="en-US" dirty="0"/>
                    </a:p>
                  </a:txBody>
                  <a:tcPr/>
                </a:tc>
              </a:tr>
              <a:tr h="370840">
                <a:tc>
                  <a:txBody>
                    <a:bodyPr/>
                    <a:lstStyle/>
                    <a:p>
                      <a:r>
                        <a:rPr lang="en-US" dirty="0" smtClean="0"/>
                        <a:t>PS3.C</a:t>
                      </a:r>
                      <a:endParaRPr lang="en-US" dirty="0"/>
                    </a:p>
                  </a:txBody>
                  <a:tcPr/>
                </a:tc>
                <a:tc>
                  <a:txBody>
                    <a:bodyPr/>
                    <a:lstStyle/>
                    <a:p>
                      <a:r>
                        <a:rPr lang="en-US" dirty="0" smtClean="0"/>
                        <a:t>Relationship between energy and forces</a:t>
                      </a:r>
                      <a:endParaRPr lang="en-US" dirty="0"/>
                    </a:p>
                  </a:txBody>
                  <a:tcPr/>
                </a:tc>
              </a:tr>
            </a:tbl>
          </a:graphicData>
        </a:graphic>
      </p:graphicFrame>
    </p:spTree>
    <p:extLst>
      <p:ext uri="{BB962C8B-B14F-4D97-AF65-F5344CB8AC3E}">
        <p14:creationId xmlns:p14="http://schemas.microsoft.com/office/powerpoint/2010/main" val="40228217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948782"/>
            <a:ext cx="6553200" cy="589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206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smtClean="0"/>
              <a:t>Bundling Performance Expectations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838200"/>
            <a:ext cx="7543800" cy="5658712"/>
          </a:xfrm>
        </p:spPr>
      </p:pic>
    </p:spTree>
    <p:extLst>
      <p:ext uri="{BB962C8B-B14F-4D97-AF65-F5344CB8AC3E}">
        <p14:creationId xmlns:p14="http://schemas.microsoft.com/office/powerpoint/2010/main" val="33925592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SvfWeuNRJdQw386UaTCsxW360p3j4gkVrW6LgApCIFMUZYbPX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68114"/>
            <a:ext cx="3981450" cy="45182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158338">
            <a:off x="4658502" y="988884"/>
            <a:ext cx="3689986"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Your </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Grade</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4715816" y="2756897"/>
            <a:ext cx="3859070" cy="923330"/>
          </a:xfrm>
          <a:prstGeom prst="rect">
            <a:avLst/>
          </a:prstGeom>
          <a:noFill/>
        </p:spPr>
        <p:txBody>
          <a:bodyPr wrap="none" lIns="91440" tIns="45720" rIns="91440" bIns="45720">
            <a:spAutoFit/>
          </a:bodyPr>
          <a:lstStyle/>
          <a:p>
            <a:pPr algn="ctr"/>
            <a:r>
              <a:rPr lang="en-US" sz="5400" b="1" cap="none" spc="0" dirty="0">
                <a:ln w="1905"/>
                <a:solidFill>
                  <a:schemeClr val="bg1">
                    <a:lumMod val="65000"/>
                  </a:schemeClr>
                </a:solidFill>
                <a:effectLst>
                  <a:innerShdw blurRad="69850" dist="43180" dir="5400000">
                    <a:srgbClr val="000000">
                      <a:alpha val="65000"/>
                    </a:srgbClr>
                  </a:innerShdw>
                </a:effectLst>
              </a:rPr>
              <a:t>Your </a:t>
            </a:r>
            <a:r>
              <a:rPr lang="en-US" sz="5400" b="1" dirty="0" smtClean="0">
                <a:ln w="1905"/>
                <a:solidFill>
                  <a:schemeClr val="bg1">
                    <a:lumMod val="65000"/>
                  </a:schemeClr>
                </a:solidFill>
                <a:effectLst>
                  <a:innerShdw blurRad="69850" dist="43180" dir="5400000">
                    <a:srgbClr val="000000">
                      <a:alpha val="65000"/>
                    </a:srgbClr>
                  </a:innerShdw>
                </a:effectLst>
              </a:rPr>
              <a:t>School?</a:t>
            </a:r>
            <a:endParaRPr lang="en-US" sz="5400" b="1" cap="none" spc="0" dirty="0">
              <a:ln w="1905"/>
              <a:solidFill>
                <a:schemeClr val="bg1">
                  <a:lumMod val="65000"/>
                </a:schemeClr>
              </a:solidFill>
              <a:effectLst>
                <a:innerShdw blurRad="69850" dist="43180" dir="5400000">
                  <a:srgbClr val="000000">
                    <a:alpha val="65000"/>
                  </a:srgbClr>
                </a:innerShdw>
              </a:effectLst>
            </a:endParaRPr>
          </a:p>
        </p:txBody>
      </p:sp>
      <p:sp>
        <p:nvSpPr>
          <p:cNvPr id="4" name="Rectangle 3"/>
          <p:cNvSpPr/>
          <p:nvPr/>
        </p:nvSpPr>
        <p:spPr>
          <a:xfrm rot="1208776">
            <a:off x="4527912" y="4473693"/>
            <a:ext cx="4018023" cy="923330"/>
          </a:xfrm>
          <a:prstGeom prst="rect">
            <a:avLst/>
          </a:prstGeom>
          <a:noFill/>
        </p:spPr>
        <p:txBody>
          <a:bodyPr wrap="none" lIns="91440" tIns="45720" rIns="91440" bIns="45720">
            <a:spAutoFit/>
          </a:bodyPr>
          <a:lstStyle/>
          <a:p>
            <a:pPr algn="ctr"/>
            <a:r>
              <a:rPr lang="en-US" sz="5400" b="1" cap="none" spc="0" dirty="0">
                <a:ln w="1905"/>
                <a:solidFill>
                  <a:schemeClr val="tx2">
                    <a:lumMod val="60000"/>
                    <a:lumOff val="40000"/>
                  </a:schemeClr>
                </a:solidFill>
                <a:effectLst>
                  <a:innerShdw blurRad="69850" dist="43180" dir="5400000">
                    <a:srgbClr val="000000">
                      <a:alpha val="65000"/>
                    </a:srgbClr>
                  </a:innerShdw>
                </a:effectLst>
              </a:rPr>
              <a:t>Your </a:t>
            </a:r>
            <a:r>
              <a:rPr lang="en-US" sz="5400" b="1" dirty="0" smtClean="0">
                <a:ln w="1905"/>
                <a:solidFill>
                  <a:schemeClr val="tx2">
                    <a:lumMod val="60000"/>
                    <a:lumOff val="40000"/>
                  </a:schemeClr>
                </a:solidFill>
                <a:effectLst>
                  <a:innerShdw blurRad="69850" dist="43180" dir="5400000">
                    <a:srgbClr val="000000">
                      <a:alpha val="65000"/>
                    </a:srgbClr>
                  </a:innerShdw>
                </a:effectLst>
              </a:rPr>
              <a:t>District?</a:t>
            </a:r>
            <a:endParaRPr lang="en-US" sz="5400" b="1" cap="none" spc="0" dirty="0">
              <a:ln w="1905"/>
              <a:solidFill>
                <a:schemeClr val="tx2">
                  <a:lumMod val="60000"/>
                  <a:lumOff val="40000"/>
                </a:schemeClr>
              </a:solidFill>
              <a:effectLst>
                <a:innerShdw blurRad="69850" dist="43180" dir="5400000">
                  <a:srgbClr val="000000">
                    <a:alpha val="65000"/>
                  </a:srgbClr>
                </a:innerShdw>
              </a:effectLst>
            </a:endParaRPr>
          </a:p>
        </p:txBody>
      </p:sp>
      <p:sp>
        <p:nvSpPr>
          <p:cNvPr id="5" name="Rectangle 4"/>
          <p:cNvSpPr/>
          <p:nvPr/>
        </p:nvSpPr>
        <p:spPr>
          <a:xfrm>
            <a:off x="3518365" y="5334000"/>
            <a:ext cx="184731" cy="1200329"/>
          </a:xfrm>
          <a:prstGeom prst="rect">
            <a:avLst/>
          </a:prstGeom>
          <a:solidFill>
            <a:schemeClr val="bg1"/>
          </a:solidFill>
        </p:spPr>
        <p:txBody>
          <a:bodyPr wrap="none" lIns="91440" tIns="45720" rIns="91440" bIns="45720">
            <a:spAutoFit/>
          </a:bodyPr>
          <a:lstStyle/>
          <a:p>
            <a:pPr algn="ctr"/>
            <a:endPar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21566" y="6060717"/>
            <a:ext cx="9004966" cy="677108"/>
          </a:xfrm>
          <a:prstGeom prst="rect">
            <a:avLst/>
          </a:prstGeom>
          <a:noFill/>
        </p:spPr>
        <p:txBody>
          <a:bodyPr wrap="none" rtlCol="0">
            <a:spAutoFit/>
          </a:bodyPr>
          <a:lstStyle/>
          <a:p>
            <a:r>
              <a:rPr lang="en-US" sz="3800" b="1" dirty="0" smtClean="0"/>
              <a:t>Please get into groups with your grade level</a:t>
            </a:r>
            <a:endParaRPr lang="en-US" sz="3800" b="1" dirty="0"/>
          </a:p>
        </p:txBody>
      </p:sp>
    </p:spTree>
    <p:extLst>
      <p:ext uri="{BB962C8B-B14F-4D97-AF65-F5344CB8AC3E}">
        <p14:creationId xmlns:p14="http://schemas.microsoft.com/office/powerpoint/2010/main" val="2878316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2265533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3687397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13295</TotalTime>
  <Words>4262</Words>
  <Application>Microsoft Office PowerPoint</Application>
  <PresentationFormat>On-screen Show (4:3)</PresentationFormat>
  <Paragraphs>404</Paragraphs>
  <Slides>110</Slides>
  <Notes>10</Notes>
  <HiddenSlides>1</HiddenSlides>
  <MMClips>0</MMClips>
  <ScaleCrop>false</ScaleCrop>
  <HeadingPairs>
    <vt:vector size="4" baseType="variant">
      <vt:variant>
        <vt:lpstr>Theme</vt:lpstr>
      </vt:variant>
      <vt:variant>
        <vt:i4>4</vt:i4>
      </vt:variant>
      <vt:variant>
        <vt:lpstr>Slide Titles</vt:lpstr>
      </vt:variant>
      <vt:variant>
        <vt:i4>110</vt:i4>
      </vt:variant>
    </vt:vector>
  </HeadingPairs>
  <TitlesOfParts>
    <vt:vector size="114" baseType="lpstr">
      <vt:lpstr>Office Theme</vt:lpstr>
      <vt:lpstr>Concourse</vt:lpstr>
      <vt:lpstr>1_Office Theme</vt:lpstr>
      <vt:lpstr>3_Office Theme</vt:lpstr>
      <vt:lpstr>Pulaski County Schools Elementary Summer Science PD June 12th, 2015</vt:lpstr>
      <vt:lpstr>PowerPoint Presentation</vt:lpstr>
      <vt:lpstr>Rate Your Familiarity with NGSS</vt:lpstr>
      <vt:lpstr>Which one are you?</vt:lpstr>
      <vt:lpstr>Kentucky was one of the 26 Lead States to help with the development of The Next Generation Science Standards</vt:lpstr>
      <vt:lpstr>Lots of work completed, underway,  and left to do</vt:lpstr>
      <vt:lpstr>A New Vision of Science Learning  that Leads to  a New Vision of Teaching</vt:lpstr>
      <vt:lpstr>NGSS Framework</vt:lpstr>
      <vt:lpstr>Performance Expectations</vt:lpstr>
      <vt:lpstr>PowerPoint Presentation</vt:lpstr>
      <vt:lpstr>   NGSS website: www.nextgenscience.org </vt:lpstr>
      <vt:lpstr>PowerPoint Presentation</vt:lpstr>
      <vt:lpstr>Science and Engineering Practices</vt:lpstr>
      <vt:lpstr>Crosscutting Concepts</vt:lpstr>
      <vt:lpstr>44 Total Disciplinary Core Ideas (DCI)</vt:lpstr>
      <vt:lpstr>KCAS for Science (Kentucky Core Academic Standards)</vt:lpstr>
      <vt:lpstr>How do I read this document?</vt:lpstr>
      <vt:lpstr>PowerPoint Presentation</vt:lpstr>
      <vt:lpstr> Activity</vt:lpstr>
      <vt:lpstr>PowerPoint Presentation</vt:lpstr>
      <vt:lpstr>PowerPoint Presentation</vt:lpstr>
      <vt:lpstr>PowerPoint Presentation</vt:lpstr>
      <vt:lpstr>The THREE DIMENSIONS: The Foundation Box (in the middle)</vt:lpstr>
      <vt:lpstr>PowerPoint Presentation</vt:lpstr>
      <vt:lpstr>The Connection Box   (at the bottom)</vt:lpstr>
      <vt:lpstr>www.kevincrumpscience.weebly.com   Go to my website and click on</vt:lpstr>
      <vt:lpstr>PowerPoint Presentation</vt:lpstr>
      <vt:lpstr>Take a look at the NGSS website: www.nextgenscience.org </vt:lpstr>
      <vt:lpstr>Exploring The Performance Expectations</vt:lpstr>
      <vt:lpstr>PowerPoint Presentation</vt:lpstr>
      <vt:lpstr>iPad/iPhone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 the SEP and CCC</vt:lpstr>
      <vt:lpstr>The Core Idea and Standards?</vt:lpstr>
      <vt:lpstr>Engineering Design</vt:lpstr>
      <vt:lpstr>PowerPoint Presentation</vt:lpstr>
      <vt:lpstr>Microscope II</vt:lpstr>
      <vt:lpstr>Force and Motion</vt:lpstr>
      <vt:lpstr>Sheep In A Jeep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force? </vt:lpstr>
      <vt:lpstr>What can forces do? </vt:lpstr>
      <vt:lpstr>Is gravity a force? </vt:lpstr>
      <vt:lpstr>How do you know? </vt:lpstr>
      <vt:lpstr>What is motion? </vt:lpstr>
      <vt:lpstr>Force and Motion T-Chart</vt:lpstr>
      <vt:lpstr>Force and Motion T Chart</vt:lpstr>
      <vt:lpstr>Force and Motion T Chart</vt:lpstr>
      <vt:lpstr>Sentence Cards</vt:lpstr>
      <vt:lpstr>PowerPoint Presentation</vt:lpstr>
      <vt:lpstr>NGSS/KCAS for Science </vt:lpstr>
      <vt:lpstr>`</vt:lpstr>
      <vt:lpstr>Bundling Performance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your story by adding the PE codes to each strip</vt:lpstr>
      <vt:lpstr>Online Resources</vt:lpstr>
    </vt:vector>
  </TitlesOfParts>
  <Company>Kentucky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Booth, Hallie - Division of Program Standards</dc:creator>
  <cp:lastModifiedBy>Crump, Kevin - Division of Program Standards</cp:lastModifiedBy>
  <cp:revision>614</cp:revision>
  <dcterms:created xsi:type="dcterms:W3CDTF">2013-09-09T22:46:42Z</dcterms:created>
  <dcterms:modified xsi:type="dcterms:W3CDTF">2015-06-12T03:22:20Z</dcterms:modified>
</cp:coreProperties>
</file>