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9" r:id="rId3"/>
    <p:sldId id="258" r:id="rId4"/>
    <p:sldId id="262" r:id="rId5"/>
    <p:sldId id="263" r:id="rId6"/>
    <p:sldId id="265" r:id="rId7"/>
    <p:sldId id="261" r:id="rId8"/>
    <p:sldId id="260"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22854-6C49-4C33-98C3-FAA9CA5C4765}" type="datetimeFigureOut">
              <a:rPr lang="en-US" smtClean="0"/>
              <a:t>3/24/2016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AAB77-3D8A-4E21-BCA7-151F383457A4}" type="slidenum">
              <a:rPr lang="en-US" smtClean="0"/>
              <a:t>‹#›</a:t>
            </a:fld>
            <a:endParaRPr lang="en-US"/>
          </a:p>
        </p:txBody>
      </p:sp>
    </p:spTree>
    <p:extLst>
      <p:ext uri="{BB962C8B-B14F-4D97-AF65-F5344CB8AC3E}">
        <p14:creationId xmlns:p14="http://schemas.microsoft.com/office/powerpoint/2010/main" val="192981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0FAAB77-3D8A-4E21-BCA7-151F383457A4}" type="slidenum">
              <a:rPr lang="en-US" smtClean="0"/>
              <a:t>1</a:t>
            </a:fld>
            <a:endParaRPr lang="en-US"/>
          </a:p>
        </p:txBody>
      </p:sp>
    </p:spTree>
    <p:extLst>
      <p:ext uri="{BB962C8B-B14F-4D97-AF65-F5344CB8AC3E}">
        <p14:creationId xmlns:p14="http://schemas.microsoft.com/office/powerpoint/2010/main" val="380724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0FAAB77-3D8A-4E21-BCA7-151F383457A4}" type="slidenum">
              <a:rPr lang="en-US" smtClean="0"/>
              <a:t>2</a:t>
            </a:fld>
            <a:endParaRPr lang="en-US"/>
          </a:p>
        </p:txBody>
      </p:sp>
    </p:spTree>
    <p:extLst>
      <p:ext uri="{BB962C8B-B14F-4D97-AF65-F5344CB8AC3E}">
        <p14:creationId xmlns:p14="http://schemas.microsoft.com/office/powerpoint/2010/main" val="2992273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0FAAB77-3D8A-4E21-BCA7-151F383457A4}" type="slidenum">
              <a:rPr lang="en-US" smtClean="0"/>
              <a:t>3</a:t>
            </a:fld>
            <a:endParaRPr lang="en-US"/>
          </a:p>
        </p:txBody>
      </p:sp>
    </p:spTree>
    <p:extLst>
      <p:ext uri="{BB962C8B-B14F-4D97-AF65-F5344CB8AC3E}">
        <p14:creationId xmlns:p14="http://schemas.microsoft.com/office/powerpoint/2010/main" val="414172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0FAAB77-3D8A-4E21-BCA7-151F383457A4}" type="slidenum">
              <a:rPr lang="en-US" smtClean="0"/>
              <a:t>4</a:t>
            </a:fld>
            <a:endParaRPr lang="en-US"/>
          </a:p>
        </p:txBody>
      </p:sp>
    </p:spTree>
    <p:extLst>
      <p:ext uri="{BB962C8B-B14F-4D97-AF65-F5344CB8AC3E}">
        <p14:creationId xmlns:p14="http://schemas.microsoft.com/office/powerpoint/2010/main" val="410799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0FAAB77-3D8A-4E21-BCA7-151F383457A4}" type="slidenum">
              <a:rPr lang="en-US" smtClean="0"/>
              <a:t>5</a:t>
            </a:fld>
            <a:endParaRPr lang="en-US"/>
          </a:p>
        </p:txBody>
      </p:sp>
    </p:spTree>
    <p:extLst>
      <p:ext uri="{BB962C8B-B14F-4D97-AF65-F5344CB8AC3E}">
        <p14:creationId xmlns:p14="http://schemas.microsoft.com/office/powerpoint/2010/main" val="68111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0FAAB77-3D8A-4E21-BCA7-151F383457A4}" type="slidenum">
              <a:rPr lang="en-US" smtClean="0"/>
              <a:t>6</a:t>
            </a:fld>
            <a:endParaRPr lang="en-US"/>
          </a:p>
        </p:txBody>
      </p:sp>
    </p:spTree>
    <p:extLst>
      <p:ext uri="{BB962C8B-B14F-4D97-AF65-F5344CB8AC3E}">
        <p14:creationId xmlns:p14="http://schemas.microsoft.com/office/powerpoint/2010/main" val="271782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0FAAB77-3D8A-4E21-BCA7-151F383457A4}" type="slidenum">
              <a:rPr lang="en-US" smtClean="0"/>
              <a:t>7</a:t>
            </a:fld>
            <a:endParaRPr lang="en-US"/>
          </a:p>
        </p:txBody>
      </p:sp>
    </p:spTree>
    <p:extLst>
      <p:ext uri="{BB962C8B-B14F-4D97-AF65-F5344CB8AC3E}">
        <p14:creationId xmlns:p14="http://schemas.microsoft.com/office/powerpoint/2010/main" val="1821491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Difference between</a:t>
            </a:r>
            <a:r>
              <a:rPr lang="en-US" baseline="0" dirty="0" smtClean="0"/>
              <a:t> engineering </a:t>
            </a:r>
            <a:r>
              <a:rPr lang="en-US" baseline="0" smtClean="0"/>
              <a:t>and science</a:t>
            </a:r>
            <a:endParaRPr lang="en-US"/>
          </a:p>
        </p:txBody>
      </p:sp>
      <p:sp>
        <p:nvSpPr>
          <p:cNvPr id="4" name="Slide Number Placeholder 3"/>
          <p:cNvSpPr>
            <a:spLocks noGrp="1"/>
          </p:cNvSpPr>
          <p:nvPr>
            <p:ph type="sldNum" sz="quarter" idx="10"/>
          </p:nvPr>
        </p:nvSpPr>
        <p:spPr/>
        <p:txBody>
          <a:bodyPr/>
          <a:lstStyle/>
          <a:p>
            <a:fld id="{30FAAB77-3D8A-4E21-BCA7-151F383457A4}" type="slidenum">
              <a:rPr lang="en-US" smtClean="0"/>
              <a:t>8</a:t>
            </a:fld>
            <a:endParaRPr lang="en-US"/>
          </a:p>
        </p:txBody>
      </p:sp>
    </p:spTree>
    <p:extLst>
      <p:ext uri="{BB962C8B-B14F-4D97-AF65-F5344CB8AC3E}">
        <p14:creationId xmlns:p14="http://schemas.microsoft.com/office/powerpoint/2010/main" val="222449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3/24/2016</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3/24/2016</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3/24/2016</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tryengineering.org/lesson-plan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arolina.com/images/static/custserv/ship_liv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08" y="3173345"/>
            <a:ext cx="3180053" cy="31800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flowermeaning.com/flower-pics/Daffodil-Mea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661" y="4445407"/>
            <a:ext cx="3350266" cy="22351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ndercoverveggie.files.wordpress.com/2010/02/img_014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065" y="151609"/>
            <a:ext cx="5450536" cy="28356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kids.nationalgeographic.com/content/dam/kids/photos/animals/Bugs/H-P/HissingCockroach2.jpg.adapt.94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2479" y="4085511"/>
            <a:ext cx="3515754" cy="1975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6362163" y="151609"/>
            <a:ext cx="4649743" cy="3653840"/>
          </a:xfrm>
          <a:prstGeom prst="rect">
            <a:avLst/>
          </a:prstGeom>
        </p:spPr>
      </p:pic>
    </p:spTree>
    <p:extLst>
      <p:ext uri="{BB962C8B-B14F-4D97-AF65-F5344CB8AC3E}">
        <p14:creationId xmlns:p14="http://schemas.microsoft.com/office/powerpoint/2010/main" val="1137786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t>Define the problem</a:t>
            </a:r>
            <a:endParaRPr lang="en-US" sz="4800" cap="none" dirty="0"/>
          </a:p>
        </p:txBody>
      </p:sp>
      <p:pic>
        <p:nvPicPr>
          <p:cNvPr id="4" name="Picture 6" descr="http://www.flowermeaning.com/flower-pics/Daffodil-Meaning.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83155" y="2331075"/>
            <a:ext cx="5406299" cy="360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6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cap="none" dirty="0" smtClean="0"/>
              <a:t>What considerations do you have to factor into a design for a shipping container?</a:t>
            </a:r>
            <a:endParaRPr lang="en-US" sz="4000" cap="none"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656579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cap="none" dirty="0" smtClean="0"/>
              <a:t>Using the available materials, available draw your design for a shipping container</a:t>
            </a:r>
            <a:endParaRPr lang="en-US" sz="4000" cap="none" dirty="0"/>
          </a:p>
        </p:txBody>
      </p:sp>
      <p:sp>
        <p:nvSpPr>
          <p:cNvPr id="4" name="Content Placeholder 3"/>
          <p:cNvSpPr>
            <a:spLocks noGrp="1"/>
          </p:cNvSpPr>
          <p:nvPr>
            <p:ph idx="1"/>
          </p:nvPr>
        </p:nvSpPr>
        <p:spPr/>
        <p:txBody>
          <a:bodyPr>
            <a:normAutofit/>
          </a:bodyPr>
          <a:lstStyle/>
          <a:p>
            <a:r>
              <a:rPr lang="en-US" sz="3200" dirty="0" smtClean="0"/>
              <a:t>Share designs with your colleagues</a:t>
            </a:r>
          </a:p>
          <a:p>
            <a:r>
              <a:rPr lang="en-US" sz="3200" dirty="0" smtClean="0"/>
              <a:t>Refine your drawings</a:t>
            </a:r>
            <a:endParaRPr lang="en-US" sz="3200" dirty="0"/>
          </a:p>
          <a:p>
            <a:endParaRPr lang="en-US" sz="4000" dirty="0" smtClean="0"/>
          </a:p>
          <a:p>
            <a:pPr marL="0" indent="0">
              <a:buNone/>
            </a:pPr>
            <a:endParaRPr lang="en-US" sz="4000" dirty="0"/>
          </a:p>
        </p:txBody>
      </p:sp>
    </p:spTree>
    <p:extLst>
      <p:ext uri="{BB962C8B-B14F-4D97-AF65-F5344CB8AC3E}">
        <p14:creationId xmlns:p14="http://schemas.microsoft.com/office/powerpoint/2010/main" val="95353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cap="none" dirty="0" smtClean="0"/>
              <a:t>Build your prototype</a:t>
            </a:r>
            <a:endParaRPr lang="en-US" sz="6000" cap="none" dirty="0"/>
          </a:p>
        </p:txBody>
      </p:sp>
      <p:sp>
        <p:nvSpPr>
          <p:cNvPr id="3" name="Content Placeholder 2"/>
          <p:cNvSpPr>
            <a:spLocks noGrp="1"/>
          </p:cNvSpPr>
          <p:nvPr>
            <p:ph idx="1"/>
          </p:nvPr>
        </p:nvSpPr>
        <p:spPr>
          <a:xfrm>
            <a:off x="581193" y="2618378"/>
            <a:ext cx="11029615" cy="3678303"/>
          </a:xfrm>
        </p:spPr>
        <p:txBody>
          <a:bodyPr/>
          <a:lstStyle/>
          <a:p>
            <a:r>
              <a:rPr lang="en-US" sz="3200" dirty="0" smtClean="0"/>
              <a:t>Share your prototype with the group</a:t>
            </a:r>
            <a:endParaRPr lang="en-US" sz="3200" dirty="0"/>
          </a:p>
          <a:p>
            <a:r>
              <a:rPr lang="en-US" sz="3200" dirty="0" err="1" smtClean="0"/>
              <a:t>Ecopacking</a:t>
            </a:r>
            <a:r>
              <a:rPr lang="en-US" sz="3200" dirty="0" smtClean="0"/>
              <a:t> Inc. has seen your prototype and like your design.  They agree to buy your design for an appropriate price.  They also indicate that if you can replicate the design with environmentally products there will double your commission.  Build your redesign.</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65402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cap="none" dirty="0" smtClean="0"/>
              <a:t>Evaluate your design</a:t>
            </a:r>
            <a:endParaRPr lang="en-US" sz="4800" cap="none" dirty="0"/>
          </a:p>
        </p:txBody>
      </p:sp>
      <p:sp>
        <p:nvSpPr>
          <p:cNvPr id="3" name="Content Placeholder 2"/>
          <p:cNvSpPr>
            <a:spLocks noGrp="1"/>
          </p:cNvSpPr>
          <p:nvPr>
            <p:ph idx="1"/>
          </p:nvPr>
        </p:nvSpPr>
        <p:spPr>
          <a:xfrm>
            <a:off x="838770" y="2309285"/>
            <a:ext cx="11029615" cy="3678303"/>
          </a:xfrm>
        </p:spPr>
        <p:txBody>
          <a:bodyPr>
            <a:normAutofit/>
          </a:bodyPr>
          <a:lstStyle/>
          <a:p>
            <a:r>
              <a:rPr lang="en-US" sz="3200" dirty="0" smtClean="0"/>
              <a:t>Availability of water</a:t>
            </a:r>
          </a:p>
          <a:p>
            <a:r>
              <a:rPr lang="en-US" sz="3200" dirty="0" smtClean="0"/>
              <a:t>Freshness of flower</a:t>
            </a:r>
          </a:p>
          <a:p>
            <a:r>
              <a:rPr lang="en-US" sz="3200" dirty="0" smtClean="0"/>
              <a:t>Dryness of container interior</a:t>
            </a:r>
          </a:p>
          <a:p>
            <a:r>
              <a:rPr lang="en-US" sz="3200" dirty="0" smtClean="0"/>
              <a:t>One partner will take the container home.  After 24 hours, open the container.  Take a picture of the flower and the container itself and send it to your partner.</a:t>
            </a:r>
            <a:endParaRPr lang="en-US" sz="3200" dirty="0"/>
          </a:p>
          <a:p>
            <a:pPr marL="0" indent="0">
              <a:buNone/>
            </a:pPr>
            <a:endParaRPr lang="en-US" sz="3200" dirty="0" smtClean="0"/>
          </a:p>
        </p:txBody>
      </p:sp>
    </p:spTree>
    <p:extLst>
      <p:ext uri="{BB962C8B-B14F-4D97-AF65-F5344CB8AC3E}">
        <p14:creationId xmlns:p14="http://schemas.microsoft.com/office/powerpoint/2010/main" val="223754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incolnheightses.wcpss.net/uploads/1/2/2/5/12254472/9910521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651" y="861274"/>
            <a:ext cx="72771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11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K</a:t>
            </a:r>
            <a:r>
              <a:rPr lang="en-US" sz="4400" cap="none" dirty="0" smtClean="0"/>
              <a:t>entucky Academic Standards</a:t>
            </a:r>
            <a:endParaRPr lang="en-US" sz="4400" dirty="0"/>
          </a:p>
        </p:txBody>
      </p:sp>
      <p:pic>
        <p:nvPicPr>
          <p:cNvPr id="4" name="Content Placeholder 3"/>
          <p:cNvPicPr>
            <a:picLocks noGrp="1" noChangeAspect="1"/>
          </p:cNvPicPr>
          <p:nvPr>
            <p:ph idx="1"/>
          </p:nvPr>
        </p:nvPicPr>
        <p:blipFill>
          <a:blip r:embed="rId3"/>
          <a:stretch>
            <a:fillRect/>
          </a:stretch>
        </p:blipFill>
        <p:spPr>
          <a:xfrm>
            <a:off x="581025" y="2680754"/>
            <a:ext cx="11029950" cy="567045"/>
          </a:xfrm>
          <a:prstGeom prst="rect">
            <a:avLst/>
          </a:prstGeom>
        </p:spPr>
      </p:pic>
      <p:pic>
        <p:nvPicPr>
          <p:cNvPr id="5" name="Picture 4"/>
          <p:cNvPicPr>
            <a:picLocks noChangeAspect="1"/>
          </p:cNvPicPr>
          <p:nvPr/>
        </p:nvPicPr>
        <p:blipFill>
          <a:blip r:embed="rId4"/>
          <a:stretch>
            <a:fillRect/>
          </a:stretch>
        </p:blipFill>
        <p:spPr>
          <a:xfrm>
            <a:off x="6867928" y="3438793"/>
            <a:ext cx="4457700" cy="933450"/>
          </a:xfrm>
          <a:prstGeom prst="rect">
            <a:avLst/>
          </a:prstGeom>
        </p:spPr>
      </p:pic>
      <p:pic>
        <p:nvPicPr>
          <p:cNvPr id="6" name="Picture 5"/>
          <p:cNvPicPr>
            <a:picLocks noChangeAspect="1"/>
          </p:cNvPicPr>
          <p:nvPr/>
        </p:nvPicPr>
        <p:blipFill>
          <a:blip r:embed="rId5"/>
          <a:stretch>
            <a:fillRect/>
          </a:stretch>
        </p:blipFill>
        <p:spPr>
          <a:xfrm>
            <a:off x="581025" y="3452877"/>
            <a:ext cx="5639594" cy="933450"/>
          </a:xfrm>
          <a:prstGeom prst="rect">
            <a:avLst/>
          </a:prstGeom>
        </p:spPr>
      </p:pic>
      <p:sp>
        <p:nvSpPr>
          <p:cNvPr id="8" name="TextBox 7"/>
          <p:cNvSpPr txBox="1"/>
          <p:nvPr/>
        </p:nvSpPr>
        <p:spPr>
          <a:xfrm>
            <a:off x="581025" y="1922984"/>
            <a:ext cx="10925175" cy="584775"/>
          </a:xfrm>
          <a:prstGeom prst="rect">
            <a:avLst/>
          </a:prstGeom>
          <a:noFill/>
        </p:spPr>
        <p:txBody>
          <a:bodyPr wrap="square" rtlCol="0">
            <a:spAutoFit/>
          </a:bodyPr>
          <a:lstStyle/>
          <a:p>
            <a:r>
              <a:rPr lang="en-US" sz="3200" dirty="0" smtClean="0"/>
              <a:t>How would this activity look in a middle/high school classroom?</a:t>
            </a:r>
            <a:endParaRPr lang="en-US" sz="3200" dirty="0"/>
          </a:p>
        </p:txBody>
      </p:sp>
      <p:sp>
        <p:nvSpPr>
          <p:cNvPr id="3" name="TextBox 2"/>
          <p:cNvSpPr txBox="1"/>
          <p:nvPr/>
        </p:nvSpPr>
        <p:spPr>
          <a:xfrm>
            <a:off x="811369" y="5964707"/>
            <a:ext cx="7469747" cy="369332"/>
          </a:xfrm>
          <a:prstGeom prst="rect">
            <a:avLst/>
          </a:prstGeom>
          <a:noFill/>
        </p:spPr>
        <p:txBody>
          <a:bodyPr wrap="square" rtlCol="0">
            <a:spAutoFit/>
          </a:bodyPr>
          <a:lstStyle/>
          <a:p>
            <a:r>
              <a:rPr lang="en-US" dirty="0" smtClean="0"/>
              <a:t>Taken from </a:t>
            </a:r>
            <a:r>
              <a:rPr lang="en-US" dirty="0"/>
              <a:t>Try Engineering, </a:t>
            </a:r>
            <a:r>
              <a:rPr lang="en-US" dirty="0">
                <a:hlinkClick r:id="rId6"/>
              </a:rPr>
              <a:t>http://</a:t>
            </a:r>
            <a:r>
              <a:rPr lang="en-US" dirty="0" smtClean="0">
                <a:hlinkClick r:id="rId6"/>
              </a:rPr>
              <a:t>tryengineering.org/lesson-plans</a:t>
            </a:r>
            <a:r>
              <a:rPr lang="en-US" dirty="0" smtClean="0"/>
              <a:t> </a:t>
            </a:r>
            <a:endParaRPr lang="en-US" dirty="0"/>
          </a:p>
        </p:txBody>
      </p:sp>
    </p:spTree>
    <p:extLst>
      <p:ext uri="{BB962C8B-B14F-4D97-AF65-F5344CB8AC3E}">
        <p14:creationId xmlns:p14="http://schemas.microsoft.com/office/powerpoint/2010/main" val="331159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124" y="768887"/>
            <a:ext cx="11029950" cy="1897040"/>
          </a:xfrm>
        </p:spPr>
        <p:txBody>
          <a:bodyPr>
            <a:normAutofit/>
          </a:bodyPr>
          <a:lstStyle/>
          <a:p>
            <a:pPr algn="ctr"/>
            <a:r>
              <a:rPr lang="en-US" sz="3600" cap="none" dirty="0" smtClean="0">
                <a:solidFill>
                  <a:schemeClr val="tx2"/>
                </a:solidFill>
              </a:rPr>
              <a:t>Evaluate this experience using the </a:t>
            </a:r>
            <a:r>
              <a:rPr lang="en-US" sz="3600" cap="none" dirty="0">
                <a:solidFill>
                  <a:schemeClr val="tx2"/>
                </a:solidFill>
              </a:rPr>
              <a:t>rubric for Constructing Explanations and Designing Solutions</a:t>
            </a:r>
          </a:p>
        </p:txBody>
      </p:sp>
    </p:spTree>
    <p:extLst>
      <p:ext uri="{BB962C8B-B14F-4D97-AF65-F5344CB8AC3E}">
        <p14:creationId xmlns:p14="http://schemas.microsoft.com/office/powerpoint/2010/main" val="7490947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251</TotalTime>
  <Words>187</Words>
  <Application>Microsoft Office PowerPoint</Application>
  <PresentationFormat>Widescreen</PresentationFormat>
  <Paragraphs>28</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Gill Sans MT</vt:lpstr>
      <vt:lpstr>Wingdings 2</vt:lpstr>
      <vt:lpstr>Dividend</vt:lpstr>
      <vt:lpstr>PowerPoint Presentation</vt:lpstr>
      <vt:lpstr>Define the problem</vt:lpstr>
      <vt:lpstr>What considerations do you have to factor into a design for a shipping container?</vt:lpstr>
      <vt:lpstr>Using the available materials, available draw your design for a shipping container</vt:lpstr>
      <vt:lpstr>Build your prototype</vt:lpstr>
      <vt:lpstr>Evaluate your design</vt:lpstr>
      <vt:lpstr>PowerPoint Presentation</vt:lpstr>
      <vt:lpstr>Kentucky Academic Standards</vt:lpstr>
      <vt:lpstr>Evaluate this experience using the rubric for Constructing Explanations and Designing Solutions</vt:lpstr>
    </vt:vector>
  </TitlesOfParts>
  <Company>Eastern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10</dc:title>
  <dc:creator>Wilder, Melinda</dc:creator>
  <cp:lastModifiedBy>Wilder, Melinda</cp:lastModifiedBy>
  <cp:revision>17</cp:revision>
  <dcterms:created xsi:type="dcterms:W3CDTF">2016-03-10T09:25:43Z</dcterms:created>
  <dcterms:modified xsi:type="dcterms:W3CDTF">2016-03-24T13:30:46Z</dcterms:modified>
</cp:coreProperties>
</file>