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294" r:id="rId3"/>
    <p:sldId id="256" r:id="rId4"/>
    <p:sldId id="297" r:id="rId5"/>
    <p:sldId id="257" r:id="rId6"/>
    <p:sldId id="260" r:id="rId7"/>
    <p:sldId id="261" r:id="rId8"/>
    <p:sldId id="258" r:id="rId9"/>
    <p:sldId id="298" r:id="rId10"/>
    <p:sldId id="262" r:id="rId11"/>
    <p:sldId id="263" r:id="rId12"/>
    <p:sldId id="288" r:id="rId13"/>
    <p:sldId id="289" r:id="rId14"/>
    <p:sldId id="290" r:id="rId15"/>
    <p:sldId id="291" r:id="rId16"/>
    <p:sldId id="293" r:id="rId17"/>
    <p:sldId id="29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EB8827-3F16-4EC1-B5E0-A41548F919B5}" type="datetimeFigureOut">
              <a:rPr lang="en-US" smtClean="0"/>
              <a:t>7/30/2015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39508-FC55-4D62-A07F-AA2E3C03C668}" type="slidenum">
              <a:rPr lang="en-US" smtClean="0"/>
              <a:t>‹#›</a:t>
            </a:fld>
            <a:endParaRPr lang="en-US"/>
          </a:p>
        </p:txBody>
      </p:sp>
    </p:spTree>
    <p:extLst>
      <p:ext uri="{BB962C8B-B14F-4D97-AF65-F5344CB8AC3E}">
        <p14:creationId xmlns:p14="http://schemas.microsoft.com/office/powerpoint/2010/main" val="208486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B8827-3F16-4EC1-B5E0-A41548F919B5}" type="datetimeFigureOut">
              <a:rPr lang="en-US" smtClean="0"/>
              <a:t>7/30/2015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39508-FC55-4D62-A07F-AA2E3C03C668}" type="slidenum">
              <a:rPr lang="en-US" smtClean="0"/>
              <a:t>‹#›</a:t>
            </a:fld>
            <a:endParaRPr lang="en-US"/>
          </a:p>
        </p:txBody>
      </p:sp>
    </p:spTree>
    <p:extLst>
      <p:ext uri="{BB962C8B-B14F-4D97-AF65-F5344CB8AC3E}">
        <p14:creationId xmlns:p14="http://schemas.microsoft.com/office/powerpoint/2010/main" val="1102668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B8827-3F16-4EC1-B5E0-A41548F919B5}" type="datetimeFigureOut">
              <a:rPr lang="en-US" smtClean="0"/>
              <a:t>7/30/2015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39508-FC55-4D62-A07F-AA2E3C03C668}" type="slidenum">
              <a:rPr lang="en-US" smtClean="0"/>
              <a:t>‹#›</a:t>
            </a:fld>
            <a:endParaRPr lang="en-US"/>
          </a:p>
        </p:txBody>
      </p:sp>
    </p:spTree>
    <p:extLst>
      <p:ext uri="{BB962C8B-B14F-4D97-AF65-F5344CB8AC3E}">
        <p14:creationId xmlns:p14="http://schemas.microsoft.com/office/powerpoint/2010/main" val="2310909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B8827-3F16-4EC1-B5E0-A41548F919B5}" type="datetimeFigureOut">
              <a:rPr lang="en-US" smtClean="0"/>
              <a:t>7/30/2015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39508-FC55-4D62-A07F-AA2E3C03C668}" type="slidenum">
              <a:rPr lang="en-US" smtClean="0"/>
              <a:t>‹#›</a:t>
            </a:fld>
            <a:endParaRPr lang="en-US"/>
          </a:p>
        </p:txBody>
      </p:sp>
    </p:spTree>
    <p:extLst>
      <p:ext uri="{BB962C8B-B14F-4D97-AF65-F5344CB8AC3E}">
        <p14:creationId xmlns:p14="http://schemas.microsoft.com/office/powerpoint/2010/main" val="625509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EB8827-3F16-4EC1-B5E0-A41548F919B5}" type="datetimeFigureOut">
              <a:rPr lang="en-US" smtClean="0"/>
              <a:t>7/30/2015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39508-FC55-4D62-A07F-AA2E3C03C668}" type="slidenum">
              <a:rPr lang="en-US" smtClean="0"/>
              <a:t>‹#›</a:t>
            </a:fld>
            <a:endParaRPr lang="en-US"/>
          </a:p>
        </p:txBody>
      </p:sp>
    </p:spTree>
    <p:extLst>
      <p:ext uri="{BB962C8B-B14F-4D97-AF65-F5344CB8AC3E}">
        <p14:creationId xmlns:p14="http://schemas.microsoft.com/office/powerpoint/2010/main" val="473752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EB8827-3F16-4EC1-B5E0-A41548F919B5}" type="datetimeFigureOut">
              <a:rPr lang="en-US" smtClean="0"/>
              <a:t>7/30/2015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39508-FC55-4D62-A07F-AA2E3C03C668}" type="slidenum">
              <a:rPr lang="en-US" smtClean="0"/>
              <a:t>‹#›</a:t>
            </a:fld>
            <a:endParaRPr lang="en-US"/>
          </a:p>
        </p:txBody>
      </p:sp>
    </p:spTree>
    <p:extLst>
      <p:ext uri="{BB962C8B-B14F-4D97-AF65-F5344CB8AC3E}">
        <p14:creationId xmlns:p14="http://schemas.microsoft.com/office/powerpoint/2010/main" val="1845863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EB8827-3F16-4EC1-B5E0-A41548F919B5}" type="datetimeFigureOut">
              <a:rPr lang="en-US" smtClean="0"/>
              <a:t>7/30/2015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39508-FC55-4D62-A07F-AA2E3C03C668}" type="slidenum">
              <a:rPr lang="en-US" smtClean="0"/>
              <a:t>‹#›</a:t>
            </a:fld>
            <a:endParaRPr lang="en-US"/>
          </a:p>
        </p:txBody>
      </p:sp>
    </p:spTree>
    <p:extLst>
      <p:ext uri="{BB962C8B-B14F-4D97-AF65-F5344CB8AC3E}">
        <p14:creationId xmlns:p14="http://schemas.microsoft.com/office/powerpoint/2010/main" val="35758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EB8827-3F16-4EC1-B5E0-A41548F919B5}" type="datetimeFigureOut">
              <a:rPr lang="en-US" smtClean="0"/>
              <a:t>7/30/2015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39508-FC55-4D62-A07F-AA2E3C03C668}" type="slidenum">
              <a:rPr lang="en-US" smtClean="0"/>
              <a:t>‹#›</a:t>
            </a:fld>
            <a:endParaRPr lang="en-US"/>
          </a:p>
        </p:txBody>
      </p:sp>
    </p:spTree>
    <p:extLst>
      <p:ext uri="{BB962C8B-B14F-4D97-AF65-F5344CB8AC3E}">
        <p14:creationId xmlns:p14="http://schemas.microsoft.com/office/powerpoint/2010/main" val="67658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EB8827-3F16-4EC1-B5E0-A41548F919B5}" type="datetimeFigureOut">
              <a:rPr lang="en-US" smtClean="0"/>
              <a:t>7/30/2015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39508-FC55-4D62-A07F-AA2E3C03C668}" type="slidenum">
              <a:rPr lang="en-US" smtClean="0"/>
              <a:t>‹#›</a:t>
            </a:fld>
            <a:endParaRPr lang="en-US"/>
          </a:p>
        </p:txBody>
      </p:sp>
    </p:spTree>
    <p:extLst>
      <p:ext uri="{BB962C8B-B14F-4D97-AF65-F5344CB8AC3E}">
        <p14:creationId xmlns:p14="http://schemas.microsoft.com/office/powerpoint/2010/main" val="3344652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EB8827-3F16-4EC1-B5E0-A41548F919B5}" type="datetimeFigureOut">
              <a:rPr lang="en-US" smtClean="0"/>
              <a:t>7/30/2015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39508-FC55-4D62-A07F-AA2E3C03C668}" type="slidenum">
              <a:rPr lang="en-US" smtClean="0"/>
              <a:t>‹#›</a:t>
            </a:fld>
            <a:endParaRPr lang="en-US"/>
          </a:p>
        </p:txBody>
      </p:sp>
    </p:spTree>
    <p:extLst>
      <p:ext uri="{BB962C8B-B14F-4D97-AF65-F5344CB8AC3E}">
        <p14:creationId xmlns:p14="http://schemas.microsoft.com/office/powerpoint/2010/main" val="212775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EB8827-3F16-4EC1-B5E0-A41548F919B5}" type="datetimeFigureOut">
              <a:rPr lang="en-US" smtClean="0"/>
              <a:t>7/30/2015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39508-FC55-4D62-A07F-AA2E3C03C668}" type="slidenum">
              <a:rPr lang="en-US" smtClean="0"/>
              <a:t>‹#›</a:t>
            </a:fld>
            <a:endParaRPr lang="en-US"/>
          </a:p>
        </p:txBody>
      </p:sp>
    </p:spTree>
    <p:extLst>
      <p:ext uri="{BB962C8B-B14F-4D97-AF65-F5344CB8AC3E}">
        <p14:creationId xmlns:p14="http://schemas.microsoft.com/office/powerpoint/2010/main" val="2244605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EB8827-3F16-4EC1-B5E0-A41548F919B5}" type="datetimeFigureOut">
              <a:rPr lang="en-US" smtClean="0"/>
              <a:t>7/30/2015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39508-FC55-4D62-A07F-AA2E3C03C668}" type="slidenum">
              <a:rPr lang="en-US" smtClean="0"/>
              <a:t>‹#›</a:t>
            </a:fld>
            <a:endParaRPr lang="en-US"/>
          </a:p>
        </p:txBody>
      </p:sp>
    </p:spTree>
    <p:extLst>
      <p:ext uri="{BB962C8B-B14F-4D97-AF65-F5344CB8AC3E}">
        <p14:creationId xmlns:p14="http://schemas.microsoft.com/office/powerpoint/2010/main" val="2540753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57400"/>
            <a:ext cx="8229600" cy="1143000"/>
          </a:xfrm>
        </p:spPr>
        <p:txBody>
          <a:bodyPr/>
          <a:lstStyle/>
          <a:p>
            <a:r>
              <a:rPr lang="en-US" dirty="0" smtClean="0"/>
              <a:t>Rough River Day 2</a:t>
            </a:r>
            <a:endParaRPr lang="en-US" dirty="0"/>
          </a:p>
        </p:txBody>
      </p:sp>
      <p:sp>
        <p:nvSpPr>
          <p:cNvPr id="3" name="Content Placeholder 2"/>
          <p:cNvSpPr>
            <a:spLocks noGrp="1"/>
          </p:cNvSpPr>
          <p:nvPr>
            <p:ph idx="1"/>
          </p:nvPr>
        </p:nvSpPr>
        <p:spPr>
          <a:xfrm>
            <a:off x="456406" y="3581400"/>
            <a:ext cx="8229600" cy="4525963"/>
          </a:xfrm>
        </p:spPr>
        <p:txBody>
          <a:bodyPr/>
          <a:lstStyle/>
          <a:p>
            <a:r>
              <a:rPr lang="en-US" dirty="0" smtClean="0"/>
              <a:t>Alignment with SEP and CCC</a:t>
            </a:r>
          </a:p>
          <a:p>
            <a:r>
              <a:rPr lang="en-US" dirty="0" smtClean="0"/>
              <a:t>Microscope Lab</a:t>
            </a:r>
          </a:p>
          <a:p>
            <a:r>
              <a:rPr lang="en-US" dirty="0" smtClean="0"/>
              <a:t>New PLT Carbon and Climate Unit and Activity</a:t>
            </a:r>
          </a:p>
          <a:p>
            <a:r>
              <a:rPr lang="en-US" dirty="0" smtClean="0"/>
              <a:t>Alignment with DCI and PE</a:t>
            </a:r>
          </a:p>
          <a:p>
            <a:r>
              <a:rPr lang="en-US" dirty="0" smtClean="0"/>
              <a:t>What next?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84" y="609600"/>
            <a:ext cx="4011613"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518318"/>
            <a:ext cx="26765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004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762000"/>
            <a:ext cx="8423171" cy="461665"/>
          </a:xfrm>
          <a:prstGeom prst="rect">
            <a:avLst/>
          </a:prstGeom>
          <a:noFill/>
        </p:spPr>
        <p:txBody>
          <a:bodyPr wrap="square" rtlCol="0">
            <a:spAutoFit/>
          </a:bodyPr>
          <a:lstStyle/>
          <a:p>
            <a:r>
              <a:rPr lang="en-US" sz="2400" dirty="0" smtClean="0">
                <a:solidFill>
                  <a:prstClr val="black"/>
                </a:solidFill>
              </a:rPr>
              <a:t>Each table group has an “iPad/iPhone microscope</a:t>
            </a:r>
            <a:endParaRPr lang="en-US" sz="2400" dirty="0">
              <a:solidFill>
                <a:prstClr val="black"/>
              </a:solidFill>
            </a:endParaRPr>
          </a:p>
        </p:txBody>
      </p:sp>
      <p:pic>
        <p:nvPicPr>
          <p:cNvPr id="3" name="Picture 2" descr="phot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6429" y="2121234"/>
            <a:ext cx="6117657" cy="4570390"/>
          </a:xfrm>
          <a:prstGeom prst="rect">
            <a:avLst/>
          </a:prstGeom>
        </p:spPr>
      </p:pic>
    </p:spTree>
    <p:extLst>
      <p:ext uri="{BB962C8B-B14F-4D97-AF65-F5344CB8AC3E}">
        <p14:creationId xmlns:p14="http://schemas.microsoft.com/office/powerpoint/2010/main" val="1151232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2"/>
                </a:solidFill>
              </a:rPr>
              <a:t>iPad/iPhone Microscope</a:t>
            </a:r>
            <a:endParaRPr lang="en-US" dirty="0">
              <a:solidFill>
                <a:schemeClr val="accent2"/>
              </a:solidFill>
            </a:endParaRPr>
          </a:p>
        </p:txBody>
      </p:sp>
      <p:sp>
        <p:nvSpPr>
          <p:cNvPr id="4" name="Subtitle 3"/>
          <p:cNvSpPr>
            <a:spLocks noGrp="1"/>
          </p:cNvSpPr>
          <p:nvPr>
            <p:ph type="subTitle" idx="1"/>
          </p:nvPr>
        </p:nvSpPr>
        <p:spPr/>
        <p:txBody>
          <a:bodyPr/>
          <a:lstStyle/>
          <a:p>
            <a:r>
              <a:rPr lang="en-US" dirty="0" smtClean="0"/>
              <a:t>What are the following pictures?</a:t>
            </a:r>
            <a:endParaRPr lang="en-US" dirty="0"/>
          </a:p>
        </p:txBody>
      </p:sp>
    </p:spTree>
    <p:extLst>
      <p:ext uri="{BB962C8B-B14F-4D97-AF65-F5344CB8AC3E}">
        <p14:creationId xmlns:p14="http://schemas.microsoft.com/office/powerpoint/2010/main" val="3125507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803"/>
            <a:ext cx="9144000" cy="1938992"/>
          </a:xfrm>
          <a:prstGeom prst="rect">
            <a:avLst/>
          </a:prstGeom>
          <a:noFill/>
        </p:spPr>
        <p:txBody>
          <a:bodyPr wrap="square" rtlCol="0">
            <a:spAutoFit/>
          </a:bodyPr>
          <a:lstStyle/>
          <a:p>
            <a:endParaRPr lang="en-US" sz="2400" dirty="0">
              <a:solidFill>
                <a:prstClr val="black"/>
              </a:solidFill>
            </a:endParaRPr>
          </a:p>
          <a:p>
            <a:r>
              <a:rPr lang="en-US" sz="3200" b="1" dirty="0" smtClean="0">
                <a:solidFill>
                  <a:prstClr val="black"/>
                </a:solidFill>
              </a:rPr>
              <a:t>Each table group has an “iPad/iPhone microscope. </a:t>
            </a:r>
          </a:p>
          <a:p>
            <a:r>
              <a:rPr lang="en-US" sz="3200" b="1" dirty="0" smtClean="0">
                <a:solidFill>
                  <a:prstClr val="black"/>
                </a:solidFill>
              </a:rPr>
              <a:t>Find objects to practice and learn to focus and zoom in and out using your iPad or iPhone. </a:t>
            </a:r>
            <a:endParaRPr lang="en-US" sz="3200" b="1" dirty="0">
              <a:solidFill>
                <a:prstClr val="black"/>
              </a:solidFill>
            </a:endParaRPr>
          </a:p>
        </p:txBody>
      </p:sp>
      <p:pic>
        <p:nvPicPr>
          <p:cNvPr id="3" name="Picture 2" descr="phot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6429" y="2121234"/>
            <a:ext cx="6117657" cy="4570390"/>
          </a:xfrm>
          <a:prstGeom prst="rect">
            <a:avLst/>
          </a:prstGeom>
        </p:spPr>
      </p:pic>
    </p:spTree>
    <p:extLst>
      <p:ext uri="{BB962C8B-B14F-4D97-AF65-F5344CB8AC3E}">
        <p14:creationId xmlns:p14="http://schemas.microsoft.com/office/powerpoint/2010/main" val="3146607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968" y="73803"/>
            <a:ext cx="8423171" cy="6001643"/>
          </a:xfrm>
          <a:prstGeom prst="rect">
            <a:avLst/>
          </a:prstGeom>
          <a:noFill/>
        </p:spPr>
        <p:txBody>
          <a:bodyPr wrap="square" rtlCol="0">
            <a:spAutoFit/>
          </a:bodyPr>
          <a:lstStyle/>
          <a:p>
            <a:r>
              <a:rPr lang="en-US" sz="3200" b="1" dirty="0" smtClean="0">
                <a:solidFill>
                  <a:prstClr val="black"/>
                </a:solidFill>
              </a:rPr>
              <a:t>Once your group understands how to use the microscope get a small sample of both salt and sugar crystals from the materials table. </a:t>
            </a:r>
          </a:p>
          <a:p>
            <a:endParaRPr lang="en-US" sz="3200" b="1" dirty="0" smtClean="0">
              <a:solidFill>
                <a:prstClr val="black"/>
              </a:solidFill>
            </a:endParaRPr>
          </a:p>
          <a:p>
            <a:r>
              <a:rPr lang="en-US" sz="3200" b="1" dirty="0" smtClean="0">
                <a:solidFill>
                  <a:prstClr val="black"/>
                </a:solidFill>
              </a:rPr>
              <a:t>Observe each sample under the microscope at low and high power. Record any observations about crystal shape, size, color, transparency and any other properties your team believes might help them identify the substance if you were given an unknown sample.</a:t>
            </a:r>
          </a:p>
          <a:p>
            <a:endParaRPr lang="en-US" sz="3200" b="1" dirty="0" smtClean="0">
              <a:solidFill>
                <a:prstClr val="black"/>
              </a:solidFill>
            </a:endParaRPr>
          </a:p>
          <a:p>
            <a:r>
              <a:rPr lang="en-US" sz="3200" b="1" dirty="0" smtClean="0">
                <a:solidFill>
                  <a:prstClr val="black"/>
                </a:solidFill>
              </a:rPr>
              <a:t>You can also take pictures to use later.</a:t>
            </a:r>
            <a:endParaRPr lang="en-US" sz="3200" b="1" dirty="0">
              <a:solidFill>
                <a:prstClr val="black"/>
              </a:solidFill>
            </a:endParaRPr>
          </a:p>
        </p:txBody>
      </p:sp>
    </p:spTree>
    <p:extLst>
      <p:ext uri="{BB962C8B-B14F-4D97-AF65-F5344CB8AC3E}">
        <p14:creationId xmlns:p14="http://schemas.microsoft.com/office/powerpoint/2010/main" val="3511794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oto 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828" y="1127204"/>
            <a:ext cx="3797043" cy="3820530"/>
          </a:xfrm>
          <a:prstGeom prst="rect">
            <a:avLst/>
          </a:prstGeom>
        </p:spPr>
      </p:pic>
      <p:pic>
        <p:nvPicPr>
          <p:cNvPr id="4" name="Picture 3" descr="photo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1127204"/>
            <a:ext cx="2882569" cy="3843425"/>
          </a:xfrm>
          <a:prstGeom prst="rect">
            <a:avLst/>
          </a:prstGeom>
        </p:spPr>
      </p:pic>
    </p:spTree>
    <p:extLst>
      <p:ext uri="{BB962C8B-B14F-4D97-AF65-F5344CB8AC3E}">
        <p14:creationId xmlns:p14="http://schemas.microsoft.com/office/powerpoint/2010/main" val="38370317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8593"/>
            <a:ext cx="8423171" cy="6217087"/>
          </a:xfrm>
          <a:prstGeom prst="rect">
            <a:avLst/>
          </a:prstGeom>
          <a:noFill/>
        </p:spPr>
        <p:txBody>
          <a:bodyPr wrap="square" rtlCol="0">
            <a:spAutoFit/>
          </a:bodyPr>
          <a:lstStyle/>
          <a:p>
            <a:r>
              <a:rPr lang="en-US" sz="2200" dirty="0" smtClean="0">
                <a:solidFill>
                  <a:prstClr val="black"/>
                </a:solidFill>
              </a:rPr>
              <a:t>After your team has made all the observations they need of the known salt and sugar samples they should return to the materials table to collect a Test Sample. Observe under the microscope. Then select what is in the Test Sample from the choices below.</a:t>
            </a:r>
          </a:p>
          <a:p>
            <a:endParaRPr lang="en-US" sz="2200" dirty="0" smtClean="0">
              <a:solidFill>
                <a:prstClr val="black"/>
              </a:solidFill>
            </a:endParaRPr>
          </a:p>
          <a:p>
            <a:r>
              <a:rPr lang="en-US" sz="2200" dirty="0" smtClean="0">
                <a:solidFill>
                  <a:prstClr val="black"/>
                </a:solidFill>
              </a:rPr>
              <a:t>The Test Sample is…</a:t>
            </a:r>
          </a:p>
          <a:p>
            <a:endParaRPr lang="en-US" sz="2400" i="1" dirty="0">
              <a:solidFill>
                <a:prstClr val="black"/>
              </a:solidFill>
            </a:endParaRPr>
          </a:p>
          <a:p>
            <a:r>
              <a:rPr lang="en-US" sz="2200" i="1" dirty="0" smtClean="0">
                <a:solidFill>
                  <a:prstClr val="black"/>
                </a:solidFill>
              </a:rPr>
              <a:t>A. salt mixed with an unknown substance.</a:t>
            </a:r>
          </a:p>
          <a:p>
            <a:pPr marL="342900" indent="-342900">
              <a:buFont typeface="Arial"/>
              <a:buChar char="•"/>
            </a:pPr>
            <a:endParaRPr lang="en-US" sz="2200" i="1" dirty="0">
              <a:solidFill>
                <a:prstClr val="black"/>
              </a:solidFill>
            </a:endParaRPr>
          </a:p>
          <a:p>
            <a:r>
              <a:rPr lang="en-US" sz="2200" i="1" dirty="0" smtClean="0">
                <a:solidFill>
                  <a:prstClr val="black"/>
                </a:solidFill>
              </a:rPr>
              <a:t>B. salt with sugar and an unknown substance</a:t>
            </a:r>
          </a:p>
          <a:p>
            <a:endParaRPr lang="en-US" sz="2200" i="1" dirty="0">
              <a:solidFill>
                <a:prstClr val="black"/>
              </a:solidFill>
            </a:endParaRPr>
          </a:p>
          <a:p>
            <a:r>
              <a:rPr lang="en-US" sz="2200" i="1" dirty="0" smtClean="0">
                <a:solidFill>
                  <a:prstClr val="black"/>
                </a:solidFill>
              </a:rPr>
              <a:t>C. salt only</a:t>
            </a:r>
          </a:p>
          <a:p>
            <a:pPr marL="342900" indent="-342900">
              <a:buFont typeface="Arial"/>
              <a:buChar char="•"/>
            </a:pPr>
            <a:endParaRPr lang="en-US" sz="2200" i="1" dirty="0">
              <a:solidFill>
                <a:prstClr val="black"/>
              </a:solidFill>
            </a:endParaRPr>
          </a:p>
          <a:p>
            <a:r>
              <a:rPr lang="en-US" sz="2200" i="1" dirty="0" smtClean="0">
                <a:solidFill>
                  <a:prstClr val="black"/>
                </a:solidFill>
              </a:rPr>
              <a:t>D. sugar only</a:t>
            </a:r>
          </a:p>
          <a:p>
            <a:endParaRPr lang="en-US" sz="2200" i="1" dirty="0">
              <a:solidFill>
                <a:prstClr val="black"/>
              </a:solidFill>
            </a:endParaRPr>
          </a:p>
          <a:p>
            <a:r>
              <a:rPr lang="en-US" sz="2200" i="1" dirty="0" smtClean="0">
                <a:solidFill>
                  <a:prstClr val="black"/>
                </a:solidFill>
              </a:rPr>
              <a:t>E. sugar mixed with an unknown substance</a:t>
            </a:r>
          </a:p>
          <a:p>
            <a:pPr marL="342900" indent="-342900">
              <a:buFont typeface="Arial"/>
              <a:buChar char="•"/>
            </a:pPr>
            <a:endParaRPr lang="en-US" sz="2200" i="1" dirty="0">
              <a:solidFill>
                <a:prstClr val="black"/>
              </a:solidFill>
            </a:endParaRPr>
          </a:p>
          <a:p>
            <a:r>
              <a:rPr lang="en-US" sz="2200" i="1" dirty="0" smtClean="0">
                <a:solidFill>
                  <a:prstClr val="black"/>
                </a:solidFill>
              </a:rPr>
              <a:t>F. salt and sugar only (no unknown substance)</a:t>
            </a:r>
            <a:endParaRPr lang="en-US" sz="2200" dirty="0">
              <a:solidFill>
                <a:prstClr val="black"/>
              </a:solidFill>
            </a:endParaRPr>
          </a:p>
        </p:txBody>
      </p:sp>
      <p:sp>
        <p:nvSpPr>
          <p:cNvPr id="3" name="Multiply 2"/>
          <p:cNvSpPr/>
          <p:nvPr/>
        </p:nvSpPr>
        <p:spPr>
          <a:xfrm>
            <a:off x="6504313" y="2441480"/>
            <a:ext cx="2166257" cy="2024743"/>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prstClr val="black"/>
              </a:solidFill>
            </a:endParaRPr>
          </a:p>
        </p:txBody>
      </p:sp>
      <p:sp>
        <p:nvSpPr>
          <p:cNvPr id="4" name="TextBox 3"/>
          <p:cNvSpPr txBox="1"/>
          <p:nvPr/>
        </p:nvSpPr>
        <p:spPr>
          <a:xfrm>
            <a:off x="7086600" y="2362200"/>
            <a:ext cx="1001684" cy="400110"/>
          </a:xfrm>
          <a:prstGeom prst="rect">
            <a:avLst/>
          </a:prstGeom>
          <a:noFill/>
        </p:spPr>
        <p:txBody>
          <a:bodyPr wrap="none" rtlCol="0">
            <a:spAutoFit/>
          </a:bodyPr>
          <a:lstStyle/>
          <a:p>
            <a:r>
              <a:rPr lang="en-US" sz="2000" b="1" i="1" dirty="0" smtClean="0">
                <a:solidFill>
                  <a:prstClr val="black"/>
                </a:solidFill>
              </a:rPr>
              <a:t>Identify</a:t>
            </a:r>
            <a:endParaRPr lang="en-US" sz="2000" b="1" i="1" dirty="0">
              <a:solidFill>
                <a:prstClr val="black"/>
              </a:solidFill>
            </a:endParaRPr>
          </a:p>
        </p:txBody>
      </p:sp>
    </p:spTree>
    <p:extLst>
      <p:ext uri="{BB962C8B-B14F-4D97-AF65-F5344CB8AC3E}">
        <p14:creationId xmlns:p14="http://schemas.microsoft.com/office/powerpoint/2010/main" val="126783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PS1.A Structure and Properties of Matter</a:t>
            </a:r>
          </a:p>
          <a:p>
            <a:endParaRPr lang="en-US" dirty="0"/>
          </a:p>
          <a:p>
            <a:r>
              <a:rPr lang="en-US" dirty="0" smtClean="0"/>
              <a:t>5-PS1-3</a:t>
            </a:r>
          </a:p>
          <a:p>
            <a:r>
              <a:rPr lang="en-US" dirty="0" smtClean="0"/>
              <a:t>Make Observations and measurements to identify materials based on their properties</a:t>
            </a:r>
          </a:p>
        </p:txBody>
      </p:sp>
    </p:spTree>
    <p:extLst>
      <p:ext uri="{BB962C8B-B14F-4D97-AF65-F5344CB8AC3E}">
        <p14:creationId xmlns:p14="http://schemas.microsoft.com/office/powerpoint/2010/main" val="265876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91200" y="3124200"/>
            <a:ext cx="2676376" cy="1219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124200"/>
            <a:ext cx="4010025" cy="1038225"/>
          </a:xfrm>
          <a:prstGeom prst="rect">
            <a:avLst/>
          </a:prstGeom>
        </p:spPr>
      </p:pic>
      <p:sp>
        <p:nvSpPr>
          <p:cNvPr id="5" name="Curved Up Arrow 4"/>
          <p:cNvSpPr/>
          <p:nvPr/>
        </p:nvSpPr>
        <p:spPr>
          <a:xfrm>
            <a:off x="800098" y="4495800"/>
            <a:ext cx="7467601" cy="13716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Up Arrow 6"/>
          <p:cNvSpPr/>
          <p:nvPr/>
        </p:nvSpPr>
        <p:spPr>
          <a:xfrm flipH="1" flipV="1">
            <a:off x="526473" y="990600"/>
            <a:ext cx="7543799" cy="19812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55531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Rough River Day 2</a:t>
            </a:r>
            <a:endParaRPr lang="en-US" dirty="0"/>
          </a:p>
        </p:txBody>
      </p:sp>
      <p:sp>
        <p:nvSpPr>
          <p:cNvPr id="3" name="Content Placeholder 2"/>
          <p:cNvSpPr>
            <a:spLocks noGrp="1"/>
          </p:cNvSpPr>
          <p:nvPr>
            <p:ph idx="1"/>
          </p:nvPr>
        </p:nvSpPr>
        <p:spPr/>
        <p:txBody>
          <a:bodyPr/>
          <a:lstStyle/>
          <a:p>
            <a:r>
              <a:rPr lang="en-US" dirty="0" smtClean="0"/>
              <a:t>Please get into groups of three or four</a:t>
            </a:r>
          </a:p>
          <a:p>
            <a:r>
              <a:rPr lang="en-US" dirty="0" smtClean="0"/>
              <a:t>Take out your KCAS for Science Books</a:t>
            </a:r>
          </a:p>
          <a:p>
            <a:r>
              <a:rPr lang="en-US" dirty="0" smtClean="0"/>
              <a:t>If you have a PC or iPad please got to the NGSS website or NGSS App</a:t>
            </a:r>
            <a:endParaRPr lang="en-US" dirty="0"/>
          </a:p>
        </p:txBody>
      </p:sp>
    </p:spTree>
    <p:extLst>
      <p:ext uri="{BB962C8B-B14F-4D97-AF65-F5344CB8AC3E}">
        <p14:creationId xmlns:p14="http://schemas.microsoft.com/office/powerpoint/2010/main" val="1436036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1470025"/>
          </a:xfrm>
        </p:spPr>
        <p:txBody>
          <a:bodyPr/>
          <a:lstStyle/>
          <a:p>
            <a:r>
              <a:rPr lang="en-US" dirty="0" smtClean="0"/>
              <a:t>Aligning Activities to the Three Dimensions of NGSS</a:t>
            </a:r>
            <a:endParaRPr lang="en-US" dirty="0"/>
          </a:p>
        </p:txBody>
      </p:sp>
      <p:sp>
        <p:nvSpPr>
          <p:cNvPr id="3" name="Subtitle 2"/>
          <p:cNvSpPr>
            <a:spLocks noGrp="1"/>
          </p:cNvSpPr>
          <p:nvPr>
            <p:ph type="subTitle" idx="1"/>
          </p:nvPr>
        </p:nvSpPr>
        <p:spPr>
          <a:xfrm>
            <a:off x="0" y="1600200"/>
            <a:ext cx="9144000" cy="5029200"/>
          </a:xfrm>
        </p:spPr>
        <p:txBody>
          <a:bodyPr>
            <a:normAutofit/>
          </a:bodyPr>
          <a:lstStyle/>
          <a:p>
            <a:pPr marL="457200" indent="-457200" algn="l">
              <a:buFontTx/>
              <a:buChar char="-"/>
            </a:pPr>
            <a:r>
              <a:rPr lang="en-US" sz="2800" b="1" dirty="0" smtClean="0"/>
              <a:t>Each group select one activity</a:t>
            </a:r>
          </a:p>
          <a:p>
            <a:pPr marL="457200" indent="-457200" algn="l">
              <a:buFontTx/>
              <a:buChar char="-"/>
            </a:pPr>
            <a:r>
              <a:rPr lang="en-US" sz="2800" b="1" dirty="0" smtClean="0"/>
              <a:t>Read through the activity if needed</a:t>
            </a:r>
          </a:p>
          <a:p>
            <a:pPr marL="457200" indent="-457200" algn="l">
              <a:buFontTx/>
              <a:buChar char="-"/>
            </a:pPr>
            <a:r>
              <a:rPr lang="en-US" sz="2800" b="1" dirty="0" smtClean="0"/>
              <a:t>Locate Appendix F – Science and Engineering Practices</a:t>
            </a:r>
          </a:p>
          <a:p>
            <a:pPr marL="457200" indent="-457200" algn="l">
              <a:buFontTx/>
              <a:buChar char="-"/>
            </a:pPr>
            <a:r>
              <a:rPr lang="en-US" sz="2800" b="1" dirty="0" smtClean="0"/>
              <a:t>Assign 2 or 3 SEPs to each group member</a:t>
            </a:r>
          </a:p>
          <a:p>
            <a:pPr marL="457200" indent="-457200" algn="l">
              <a:buFontTx/>
              <a:buChar char="-"/>
            </a:pPr>
            <a:r>
              <a:rPr lang="en-US" sz="2800" b="1" dirty="0" smtClean="0"/>
              <a:t>Determine if the your assigned SEPs are embedded within this activity.</a:t>
            </a:r>
          </a:p>
          <a:p>
            <a:pPr marL="457200" indent="-457200" algn="l">
              <a:buFontTx/>
              <a:buChar char="-"/>
            </a:pPr>
            <a:r>
              <a:rPr lang="en-US" sz="2800" b="1" dirty="0" smtClean="0"/>
              <a:t>Record your evidence (use the back of sheet if needed)</a:t>
            </a:r>
          </a:p>
          <a:p>
            <a:pPr marL="457200" indent="-457200" algn="l">
              <a:buFontTx/>
              <a:buChar char="-"/>
            </a:pPr>
            <a:r>
              <a:rPr lang="en-US" sz="2800" b="1" dirty="0" smtClean="0"/>
              <a:t>Determine the “Strength Scale” - write it on data sheet</a:t>
            </a:r>
          </a:p>
          <a:p>
            <a:pPr marL="457200" indent="-457200" algn="l">
              <a:buFontTx/>
              <a:buChar char="-"/>
            </a:pPr>
            <a:r>
              <a:rPr lang="en-US" sz="2800" b="1" dirty="0" smtClean="0"/>
              <a:t>Share your information with your group</a:t>
            </a:r>
          </a:p>
          <a:p>
            <a:pPr marL="457200" indent="-457200" algn="l">
              <a:buFontTx/>
              <a:buChar char="-"/>
            </a:pPr>
            <a:endParaRPr lang="en-US" sz="2800" b="1" dirty="0" smtClean="0"/>
          </a:p>
          <a:p>
            <a:pPr marL="457200" indent="-457200" algn="l">
              <a:buFontTx/>
              <a:buChar char="-"/>
            </a:pPr>
            <a:endParaRPr lang="en-US" sz="2800" b="1" dirty="0"/>
          </a:p>
        </p:txBody>
      </p:sp>
    </p:spTree>
    <p:extLst>
      <p:ext uri="{BB962C8B-B14F-4D97-AF65-F5344CB8AC3E}">
        <p14:creationId xmlns:p14="http://schemas.microsoft.com/office/powerpoint/2010/main" val="64498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1470025"/>
          </a:xfrm>
        </p:spPr>
        <p:txBody>
          <a:bodyPr/>
          <a:lstStyle/>
          <a:p>
            <a:r>
              <a:rPr lang="en-US" dirty="0" smtClean="0"/>
              <a:t>Aligning Activities to the Three Dimensions of NGSS</a:t>
            </a:r>
            <a:endParaRPr lang="en-US" dirty="0"/>
          </a:p>
        </p:txBody>
      </p:sp>
      <p:sp>
        <p:nvSpPr>
          <p:cNvPr id="3" name="Subtitle 2"/>
          <p:cNvSpPr>
            <a:spLocks noGrp="1"/>
          </p:cNvSpPr>
          <p:nvPr>
            <p:ph type="subTitle" idx="1"/>
          </p:nvPr>
        </p:nvSpPr>
        <p:spPr>
          <a:xfrm>
            <a:off x="0" y="1600200"/>
            <a:ext cx="9144000" cy="5029200"/>
          </a:xfrm>
        </p:spPr>
        <p:txBody>
          <a:bodyPr>
            <a:normAutofit/>
          </a:bodyPr>
          <a:lstStyle/>
          <a:p>
            <a:pPr marL="457200" indent="-457200" algn="l">
              <a:buFontTx/>
              <a:buChar char="-"/>
            </a:pPr>
            <a:r>
              <a:rPr lang="en-US" sz="2800" b="1" dirty="0" smtClean="0"/>
              <a:t>Staying with the same activity…</a:t>
            </a:r>
          </a:p>
          <a:p>
            <a:pPr marL="457200" indent="-457200" algn="l">
              <a:buFontTx/>
              <a:buChar char="-"/>
            </a:pPr>
            <a:r>
              <a:rPr lang="en-US" sz="2800" b="1" dirty="0" smtClean="0"/>
              <a:t>Locate Appendix G – Crosscutting Concepts</a:t>
            </a:r>
          </a:p>
          <a:p>
            <a:pPr marL="457200" indent="-457200" algn="l">
              <a:buFontTx/>
              <a:buChar char="-"/>
            </a:pPr>
            <a:r>
              <a:rPr lang="en-US" sz="2800" b="1" dirty="0" smtClean="0"/>
              <a:t>Assign 2 or 3 CCCs to each group member</a:t>
            </a:r>
          </a:p>
          <a:p>
            <a:pPr marL="457200" indent="-457200" algn="l">
              <a:buFontTx/>
              <a:buChar char="-"/>
            </a:pPr>
            <a:r>
              <a:rPr lang="en-US" sz="2800" b="1" dirty="0" smtClean="0"/>
              <a:t>Determine if the your assigned CCCs are embedded within this activity.</a:t>
            </a:r>
          </a:p>
          <a:p>
            <a:pPr marL="457200" indent="-457200" algn="l">
              <a:buFontTx/>
              <a:buChar char="-"/>
            </a:pPr>
            <a:r>
              <a:rPr lang="en-US" sz="2800" b="1" dirty="0" smtClean="0"/>
              <a:t>Record your evidence (use the back of sheet if needed)</a:t>
            </a:r>
          </a:p>
          <a:p>
            <a:pPr marL="457200" indent="-457200" algn="l">
              <a:buFontTx/>
              <a:buChar char="-"/>
            </a:pPr>
            <a:r>
              <a:rPr lang="en-US" sz="2800" b="1" dirty="0" smtClean="0"/>
              <a:t>Determine the “Strength Scale” - write it on data sheet</a:t>
            </a:r>
          </a:p>
          <a:p>
            <a:pPr marL="457200" indent="-457200" algn="l">
              <a:buFontTx/>
              <a:buChar char="-"/>
            </a:pPr>
            <a:r>
              <a:rPr lang="en-US" sz="2800" b="1" dirty="0" smtClean="0"/>
              <a:t>Share your information with your group</a:t>
            </a:r>
          </a:p>
          <a:p>
            <a:pPr marL="457200" indent="-457200" algn="l">
              <a:buFontTx/>
              <a:buChar char="-"/>
            </a:pPr>
            <a:endParaRPr lang="en-US" sz="2800" b="1" dirty="0" smtClean="0"/>
          </a:p>
          <a:p>
            <a:pPr marL="457200" indent="-457200" algn="l">
              <a:buFontTx/>
              <a:buChar char="-"/>
            </a:pPr>
            <a:endParaRPr lang="en-US" sz="2800" b="1" dirty="0"/>
          </a:p>
        </p:txBody>
      </p:sp>
    </p:spTree>
    <p:extLst>
      <p:ext uri="{BB962C8B-B14F-4D97-AF65-F5344CB8AC3E}">
        <p14:creationId xmlns:p14="http://schemas.microsoft.com/office/powerpoint/2010/main" val="2697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DCI</a:t>
            </a:r>
            <a:endParaRPr lang="en-US" dirty="0"/>
          </a:p>
        </p:txBody>
      </p:sp>
      <p:sp>
        <p:nvSpPr>
          <p:cNvPr id="3" name="Content Placeholder 2"/>
          <p:cNvSpPr>
            <a:spLocks noGrp="1"/>
          </p:cNvSpPr>
          <p:nvPr>
            <p:ph idx="1"/>
          </p:nvPr>
        </p:nvSpPr>
        <p:spPr>
          <a:xfrm>
            <a:off x="0" y="609600"/>
            <a:ext cx="9144000" cy="6096000"/>
          </a:xfrm>
        </p:spPr>
        <p:txBody>
          <a:bodyPr>
            <a:normAutofit/>
          </a:bodyPr>
          <a:lstStyle/>
          <a:p>
            <a:r>
              <a:rPr lang="en-US" dirty="0" smtClean="0"/>
              <a:t>Look at the NGSS Three dimensions Cheat Sheet</a:t>
            </a:r>
          </a:p>
          <a:p>
            <a:r>
              <a:rPr lang="en-US" dirty="0" smtClean="0"/>
              <a:t>As a group discuss any DCI that are included with this activity. Select one DCI to analyze first.</a:t>
            </a:r>
          </a:p>
          <a:p>
            <a:pPr marL="0" indent="0">
              <a:buNone/>
            </a:pPr>
            <a:r>
              <a:rPr lang="en-US" dirty="0" smtClean="0"/>
              <a:t>1. Record the DCI Code and Title</a:t>
            </a:r>
          </a:p>
          <a:p>
            <a:pPr marL="0" indent="0">
              <a:buNone/>
            </a:pPr>
            <a:r>
              <a:rPr lang="en-US" dirty="0" smtClean="0"/>
              <a:t>Find Appendix E and look up the DCI you identified</a:t>
            </a:r>
          </a:p>
          <a:p>
            <a:pPr marL="0" indent="0">
              <a:buNone/>
            </a:pPr>
            <a:r>
              <a:rPr lang="en-US" dirty="0" smtClean="0"/>
              <a:t>2. Where is it within the progression?</a:t>
            </a:r>
          </a:p>
          <a:p>
            <a:pPr marL="0" indent="0">
              <a:buNone/>
            </a:pPr>
            <a:r>
              <a:rPr lang="en-US" dirty="0" smtClean="0"/>
              <a:t>Read through the </a:t>
            </a:r>
            <a:r>
              <a:rPr lang="en-US" b="1" u="sng" dirty="0" smtClean="0">
                <a:solidFill>
                  <a:schemeClr val="accent6"/>
                </a:solidFill>
              </a:rPr>
              <a:t>Orange Boxes</a:t>
            </a:r>
            <a:r>
              <a:rPr lang="en-US" dirty="0" smtClean="0"/>
              <a:t> from the NGSS pages</a:t>
            </a:r>
          </a:p>
          <a:p>
            <a:pPr marL="0" indent="0">
              <a:buNone/>
            </a:pPr>
            <a:endParaRPr lang="en-US" dirty="0" smtClean="0"/>
          </a:p>
          <a:p>
            <a:endParaRPr lang="en-US" dirty="0"/>
          </a:p>
        </p:txBody>
      </p:sp>
    </p:spTree>
    <p:extLst>
      <p:ext uri="{BB962C8B-B14F-4D97-AF65-F5344CB8AC3E}">
        <p14:creationId xmlns:p14="http://schemas.microsoft.com/office/powerpoint/2010/main" val="350681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Up Arrow 3"/>
          <p:cNvSpPr/>
          <p:nvPr/>
        </p:nvSpPr>
        <p:spPr>
          <a:xfrm>
            <a:off x="4457700" y="4343400"/>
            <a:ext cx="457200" cy="1905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581400" y="2057400"/>
            <a:ext cx="2209800" cy="21336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8574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DCI</a:t>
            </a:r>
            <a:endParaRPr lang="en-US" dirty="0"/>
          </a:p>
        </p:txBody>
      </p:sp>
      <p:sp>
        <p:nvSpPr>
          <p:cNvPr id="3" name="Content Placeholder 2"/>
          <p:cNvSpPr>
            <a:spLocks noGrp="1"/>
          </p:cNvSpPr>
          <p:nvPr>
            <p:ph idx="1"/>
          </p:nvPr>
        </p:nvSpPr>
        <p:spPr>
          <a:xfrm>
            <a:off x="0" y="609600"/>
            <a:ext cx="9144000" cy="6096000"/>
          </a:xfrm>
        </p:spPr>
        <p:txBody>
          <a:bodyPr>
            <a:normAutofit lnSpcReduction="10000"/>
          </a:bodyPr>
          <a:lstStyle/>
          <a:p>
            <a:r>
              <a:rPr lang="en-US" dirty="0" smtClean="0"/>
              <a:t>Look at the NGSS Three dimensions Cheat Sheet</a:t>
            </a:r>
          </a:p>
          <a:p>
            <a:r>
              <a:rPr lang="en-US" dirty="0" smtClean="0"/>
              <a:t>As a group discuss any DCI that are included with this activity. Select one DCI to analyze first.</a:t>
            </a:r>
          </a:p>
          <a:p>
            <a:pPr marL="0" indent="0">
              <a:buNone/>
            </a:pPr>
            <a:r>
              <a:rPr lang="en-US" dirty="0" smtClean="0"/>
              <a:t>1. Record the DCI Code and Title</a:t>
            </a:r>
          </a:p>
          <a:p>
            <a:pPr marL="0" indent="0">
              <a:buNone/>
            </a:pPr>
            <a:r>
              <a:rPr lang="en-US" dirty="0" smtClean="0"/>
              <a:t>Find Appendix E and look up the DCI you identified</a:t>
            </a:r>
          </a:p>
          <a:p>
            <a:pPr marL="0" indent="0">
              <a:buNone/>
            </a:pPr>
            <a:r>
              <a:rPr lang="en-US" dirty="0" smtClean="0"/>
              <a:t>2. Where is it within the progression?</a:t>
            </a:r>
          </a:p>
          <a:p>
            <a:pPr marL="0" indent="0">
              <a:buNone/>
            </a:pPr>
            <a:r>
              <a:rPr lang="en-US" dirty="0" smtClean="0"/>
              <a:t>Read through the Orange Boxes from the NGSS pages</a:t>
            </a:r>
          </a:p>
          <a:p>
            <a:pPr marL="0" indent="0">
              <a:buNone/>
            </a:pPr>
            <a:r>
              <a:rPr lang="en-US" dirty="0" smtClean="0"/>
              <a:t>3. Determine the best match for the activity within the orange box and record the information</a:t>
            </a:r>
          </a:p>
          <a:p>
            <a:pPr marL="0" indent="0">
              <a:buNone/>
            </a:pPr>
            <a:r>
              <a:rPr lang="en-US" dirty="0" smtClean="0"/>
              <a:t>4. List specific evidence from the activity that aligns with this DCI</a:t>
            </a:r>
          </a:p>
          <a:p>
            <a:endParaRPr lang="en-US" dirty="0" smtClean="0"/>
          </a:p>
          <a:p>
            <a:endParaRPr lang="en-US" dirty="0"/>
          </a:p>
        </p:txBody>
      </p:sp>
    </p:spTree>
    <p:extLst>
      <p:ext uri="{BB962C8B-B14F-4D97-AF65-F5344CB8AC3E}">
        <p14:creationId xmlns:p14="http://schemas.microsoft.com/office/powerpoint/2010/main" val="299823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1470025"/>
          </a:xfrm>
        </p:spPr>
        <p:txBody>
          <a:bodyPr/>
          <a:lstStyle/>
          <a:p>
            <a:r>
              <a:rPr lang="en-US" dirty="0" smtClean="0"/>
              <a:t>Aligning Activities to the Three Dimensions of NGSS</a:t>
            </a:r>
            <a:endParaRPr lang="en-US" dirty="0"/>
          </a:p>
        </p:txBody>
      </p:sp>
      <p:sp>
        <p:nvSpPr>
          <p:cNvPr id="3" name="Subtitle 2"/>
          <p:cNvSpPr>
            <a:spLocks noGrp="1"/>
          </p:cNvSpPr>
          <p:nvPr>
            <p:ph type="subTitle" idx="1"/>
          </p:nvPr>
        </p:nvSpPr>
        <p:spPr>
          <a:xfrm>
            <a:off x="0" y="1600200"/>
            <a:ext cx="9144000" cy="5029200"/>
          </a:xfrm>
        </p:spPr>
        <p:txBody>
          <a:bodyPr>
            <a:normAutofit/>
          </a:bodyPr>
          <a:lstStyle/>
          <a:p>
            <a:pPr algn="l"/>
            <a:endParaRPr lang="en-US" sz="2800" b="1" dirty="0" smtClean="0"/>
          </a:p>
          <a:p>
            <a:pPr marL="457200" indent="-457200" algn="l">
              <a:buFontTx/>
              <a:buChar char="-"/>
            </a:pPr>
            <a:r>
              <a:rPr lang="en-US" sz="2800" b="1" dirty="0" smtClean="0"/>
              <a:t>Determine the “Strength Scale” - write it on data sheet</a:t>
            </a:r>
          </a:p>
          <a:p>
            <a:pPr marL="457200" indent="-457200" algn="l">
              <a:buFontTx/>
              <a:buChar char="-"/>
            </a:pPr>
            <a:r>
              <a:rPr lang="en-US" sz="2800" b="1" dirty="0" smtClean="0"/>
              <a:t>Look at the end of the DCI statement in Orange box</a:t>
            </a:r>
          </a:p>
          <a:p>
            <a:pPr marL="457200" indent="-457200" algn="l">
              <a:buFontTx/>
              <a:buChar char="-"/>
            </a:pPr>
            <a:r>
              <a:rPr lang="en-US" sz="2800" b="1" dirty="0" smtClean="0"/>
              <a:t>Record the PE that this DCI is embedded</a:t>
            </a:r>
          </a:p>
          <a:p>
            <a:pPr marL="457200" indent="-457200" algn="l">
              <a:buFontTx/>
              <a:buChar char="-"/>
            </a:pPr>
            <a:endParaRPr lang="en-US" sz="2800" b="1" dirty="0"/>
          </a:p>
          <a:p>
            <a:pPr marL="457200" indent="-457200" algn="l">
              <a:buFontTx/>
              <a:buChar char="-"/>
            </a:pPr>
            <a:r>
              <a:rPr lang="en-US" sz="2800" b="1" dirty="0" smtClean="0"/>
              <a:t>Do this for all the DCIs that are included within the activity</a:t>
            </a:r>
          </a:p>
          <a:p>
            <a:pPr marL="457200" indent="-457200" algn="l">
              <a:buFontTx/>
              <a:buChar char="-"/>
            </a:pPr>
            <a:endParaRPr lang="en-US" sz="2800" b="1" dirty="0" smtClean="0"/>
          </a:p>
          <a:p>
            <a:pPr marL="457200" indent="-457200" algn="l">
              <a:buFontTx/>
              <a:buChar char="-"/>
            </a:pPr>
            <a:endParaRPr lang="en-US" sz="2800" b="1" dirty="0"/>
          </a:p>
        </p:txBody>
      </p:sp>
    </p:spTree>
    <p:extLst>
      <p:ext uri="{BB962C8B-B14F-4D97-AF65-F5344CB8AC3E}">
        <p14:creationId xmlns:p14="http://schemas.microsoft.com/office/powerpoint/2010/main" val="211307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Score?</a:t>
            </a:r>
            <a:endParaRPr lang="en-US" dirty="0"/>
          </a:p>
        </p:txBody>
      </p:sp>
      <p:sp>
        <p:nvSpPr>
          <p:cNvPr id="3" name="Content Placeholder 2"/>
          <p:cNvSpPr>
            <a:spLocks noGrp="1"/>
          </p:cNvSpPr>
          <p:nvPr>
            <p:ph idx="1"/>
          </p:nvPr>
        </p:nvSpPr>
        <p:spPr/>
        <p:txBody>
          <a:bodyPr/>
          <a:lstStyle/>
          <a:p>
            <a:r>
              <a:rPr lang="en-US" dirty="0" smtClean="0"/>
              <a:t>The lab, investigation or activity you examined can have a maximum score of 15.</a:t>
            </a:r>
          </a:p>
          <a:p>
            <a:r>
              <a:rPr lang="en-US" dirty="0" smtClean="0"/>
              <a:t>Discuss with your group your overall score</a:t>
            </a:r>
          </a:p>
          <a:p>
            <a:r>
              <a:rPr lang="en-US" dirty="0" smtClean="0"/>
              <a:t>In the last section determine what is missing that kept your lab, investigation or activity from scoring a perfect 15?</a:t>
            </a:r>
            <a:endParaRPr lang="en-US" dirty="0"/>
          </a:p>
        </p:txBody>
      </p:sp>
    </p:spTree>
    <p:extLst>
      <p:ext uri="{BB962C8B-B14F-4D97-AF65-F5344CB8AC3E}">
        <p14:creationId xmlns:p14="http://schemas.microsoft.com/office/powerpoint/2010/main" val="19093589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709</Words>
  <Application>Microsoft Office PowerPoint</Application>
  <PresentationFormat>On-screen Show (4:3)</PresentationFormat>
  <Paragraphs>85</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Rough River Day 2</vt:lpstr>
      <vt:lpstr>Rough River Day 2</vt:lpstr>
      <vt:lpstr>Aligning Activities to the Three Dimensions of NGSS</vt:lpstr>
      <vt:lpstr>Aligning Activities to the Three Dimensions of NGSS</vt:lpstr>
      <vt:lpstr>DCI</vt:lpstr>
      <vt:lpstr>PowerPoint Presentation</vt:lpstr>
      <vt:lpstr>DCI</vt:lpstr>
      <vt:lpstr>Aligning Activities to the Three Dimensions of NGSS</vt:lpstr>
      <vt:lpstr>Your Score?</vt:lpstr>
      <vt:lpstr>PowerPoint Presentation</vt:lpstr>
      <vt:lpstr>iPad/iPhone Microscope</vt:lpstr>
      <vt:lpstr>PowerPoint Presentation</vt:lpstr>
      <vt:lpstr>PowerPoint Presentation</vt:lpstr>
      <vt:lpstr>PowerPoint Presentation</vt:lpstr>
      <vt:lpstr>PowerPoint Presentation</vt:lpstr>
      <vt:lpstr>PowerPoint Presentation</vt:lpstr>
      <vt:lpstr>PowerPoint Presentation</vt:lpstr>
    </vt:vector>
  </TitlesOfParts>
  <Company>Kentucky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Crump, Kevin - Division of Program Standards</dc:creator>
  <cp:lastModifiedBy>Crump, Kevin - Division of Program Standards</cp:lastModifiedBy>
  <cp:revision>66</cp:revision>
  <dcterms:created xsi:type="dcterms:W3CDTF">2015-06-23T01:48:10Z</dcterms:created>
  <dcterms:modified xsi:type="dcterms:W3CDTF">2015-07-30T15:56:57Z</dcterms:modified>
</cp:coreProperties>
</file>